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23" r:id="rId4"/>
  </p:sldMasterIdLst>
  <p:notesMasterIdLst>
    <p:notesMasterId r:id="rId53"/>
  </p:notesMasterIdLst>
  <p:handoutMasterIdLst>
    <p:handoutMasterId r:id="rId54"/>
  </p:handoutMasterIdLst>
  <p:sldIdLst>
    <p:sldId id="959" r:id="rId5"/>
    <p:sldId id="1300" r:id="rId6"/>
    <p:sldId id="1501" r:id="rId7"/>
    <p:sldId id="3569" r:id="rId8"/>
    <p:sldId id="3599" r:id="rId9"/>
    <p:sldId id="3583" r:id="rId10"/>
    <p:sldId id="3544" r:id="rId11"/>
    <p:sldId id="3513" r:id="rId12"/>
    <p:sldId id="3454" r:id="rId13"/>
    <p:sldId id="1477" r:id="rId14"/>
    <p:sldId id="3438" r:id="rId15"/>
    <p:sldId id="1467" r:id="rId16"/>
    <p:sldId id="3469" r:id="rId17"/>
    <p:sldId id="3563" r:id="rId18"/>
    <p:sldId id="3541" r:id="rId19"/>
    <p:sldId id="3545" r:id="rId20"/>
    <p:sldId id="1474" r:id="rId21"/>
    <p:sldId id="3614" r:id="rId22"/>
    <p:sldId id="1473" r:id="rId23"/>
    <p:sldId id="3546" r:id="rId24"/>
    <p:sldId id="3440" r:id="rId25"/>
    <p:sldId id="1493" r:id="rId26"/>
    <p:sldId id="1492" r:id="rId27"/>
    <p:sldId id="3376" r:id="rId28"/>
    <p:sldId id="1480" r:id="rId29"/>
    <p:sldId id="1489" r:id="rId30"/>
    <p:sldId id="3472" r:id="rId31"/>
    <p:sldId id="3603" r:id="rId32"/>
    <p:sldId id="3597" r:id="rId33"/>
    <p:sldId id="3460" r:id="rId34"/>
    <p:sldId id="3573" r:id="rId35"/>
    <p:sldId id="3572" r:id="rId36"/>
    <p:sldId id="3574" r:id="rId37"/>
    <p:sldId id="3575" r:id="rId38"/>
    <p:sldId id="3576" r:id="rId39"/>
    <p:sldId id="3529" r:id="rId40"/>
    <p:sldId id="3562" r:id="rId41"/>
    <p:sldId id="3587" r:id="rId42"/>
    <p:sldId id="3596" r:id="rId43"/>
    <p:sldId id="3555" r:id="rId44"/>
    <p:sldId id="3556" r:id="rId45"/>
    <p:sldId id="3604" r:id="rId46"/>
    <p:sldId id="3558" r:id="rId47"/>
    <p:sldId id="3534" r:id="rId48"/>
    <p:sldId id="3601" r:id="rId49"/>
    <p:sldId id="3490" r:id="rId50"/>
    <p:sldId id="3600" r:id="rId51"/>
    <p:sldId id="3613" r:id="rId52"/>
  </p:sldIdLst>
  <p:sldSz cx="12192000" cy="6858000"/>
  <p:notesSz cx="7315200" cy="9601200"/>
  <p:embeddedFontLst>
    <p:embeddedFont>
      <p:font typeface="Helvetica" panose="020B0604020202020204" pitchFamily="34" charset="0"/>
      <p:regular r:id="rId55"/>
      <p:bold r:id="rId56"/>
      <p:italic r:id="rId57"/>
      <p:boldItalic r:id="rId58"/>
    </p:embeddedFont>
    <p:embeddedFont>
      <p:font typeface="Lato Bold" panose="020F0502020204030203" pitchFamily="34" charset="0"/>
      <p:bold r:id="rId59"/>
    </p:embeddedFont>
    <p:embeddedFont>
      <p:font typeface="Montserrat" panose="00000500000000000000" pitchFamily="2" charset="0"/>
      <p:regular r:id="rId60"/>
      <p:bold r:id="rId61"/>
      <p:italic r:id="rId62"/>
      <p:boldItalic r:id="rId63"/>
    </p:embeddedFont>
    <p:embeddedFont>
      <p:font typeface="Montserrat Medium" panose="00000600000000000000" pitchFamily="2" charset="0"/>
      <p:regular r:id="rId64"/>
      <p:italic r:id="rId65"/>
    </p:embeddedFont>
    <p:embeddedFont>
      <p:font typeface="Montserrat SemiBold" panose="00000700000000000000" pitchFamily="2" charset="0"/>
      <p:bold r:id="rId66"/>
      <p:boldItalic r:id="rId67"/>
    </p:embeddedFont>
    <p:embeddedFont>
      <p:font typeface="Segoe UI" panose="020B0502040204020203"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S" id="{C9619263-CDED-4E38-8DE0-0BF687CF7D8F}">
          <p14:sldIdLst>
            <p14:sldId id="959"/>
            <p14:sldId id="1300"/>
            <p14:sldId id="1501"/>
          </p14:sldIdLst>
        </p14:section>
        <p14:section name="SESSION 1" id="{EC3E4465-89FF-4086-9DCD-C18F8E125783}">
          <p14:sldIdLst>
            <p14:sldId id="3569"/>
            <p14:sldId id="3599"/>
            <p14:sldId id="3583"/>
            <p14:sldId id="3544"/>
            <p14:sldId id="3513"/>
            <p14:sldId id="3454"/>
            <p14:sldId id="1477"/>
            <p14:sldId id="3438"/>
            <p14:sldId id="1467"/>
            <p14:sldId id="3469"/>
            <p14:sldId id="3563"/>
            <p14:sldId id="3541"/>
          </p14:sldIdLst>
        </p14:section>
        <p14:section name="SESSION 2" id="{BCD65071-0093-4513-8ED8-45456A2E3C3D}">
          <p14:sldIdLst>
            <p14:sldId id="3545"/>
            <p14:sldId id="1474"/>
            <p14:sldId id="3614"/>
            <p14:sldId id="1473"/>
            <p14:sldId id="3546"/>
            <p14:sldId id="3440"/>
            <p14:sldId id="1493"/>
            <p14:sldId id="1492"/>
            <p14:sldId id="3376"/>
            <p14:sldId id="1480"/>
            <p14:sldId id="1489"/>
            <p14:sldId id="3472"/>
            <p14:sldId id="3603"/>
          </p14:sldIdLst>
        </p14:section>
        <p14:section name="SESSION 3" id="{B106487D-15B0-4C00-B3B8-E68BD9BC3EB1}">
          <p14:sldIdLst>
            <p14:sldId id="3597"/>
            <p14:sldId id="3460"/>
            <p14:sldId id="3573"/>
            <p14:sldId id="3572"/>
            <p14:sldId id="3574"/>
            <p14:sldId id="3575"/>
            <p14:sldId id="3576"/>
            <p14:sldId id="3529"/>
            <p14:sldId id="3562"/>
            <p14:sldId id="3587"/>
            <p14:sldId id="3596"/>
            <p14:sldId id="3555"/>
            <p14:sldId id="3556"/>
            <p14:sldId id="3604"/>
            <p14:sldId id="3558"/>
            <p14:sldId id="3534"/>
            <p14:sldId id="3601"/>
            <p14:sldId id="3490"/>
            <p14:sldId id="3600"/>
            <p14:sldId id="361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C43201-7FA5-BB6F-A40F-2037178B1F3E}" name="Cate Whiting" initials="CW" userId="S::cate.whiting@edresearch.edu.au::7514a0af-dd40-4d08-b0fe-44b8ad4d8ec7" providerId="AD"/>
  <p188:author id="{D0840B07-F434-5A79-1F11-B689E106361E}" name="Sarah Richardson" initials="SR" userId="S::Sarah.Richardson@edresearch.edu.au::4900a6b9-7b55-442d-911a-1f51d9547b4a" providerId="AD"/>
  <p188:author id="{34012F13-60DD-1F5E-C5DA-D90B7CA89A87}" name="Helen Carmody" initials="HC" userId="S::helen.carmody@edresearch.edu.au::82feae5c-d496-4f23-b8a2-5c51dc0e6f84" providerId="AD"/>
  <p188:author id="{2BA08823-5DF0-DE63-AA0D-5C4C1679AB9A}" name="Cate Whiting" initials="CW" userId="S::Cate.Whiting@edresearch.edu.au::7514a0af-dd40-4d08-b0fe-44b8ad4d8ec7" providerId="AD"/>
  <p188:author id="{00D2A02C-44AB-421B-B31B-81BC44AAF90B}" name="Ben Peddie" initials="BP" userId="S::Ben.Peddie@edresearch.edu.au::088dc98a-af3e-42b4-b01b-7ff2b422b083" providerId="AD"/>
  <p188:author id="{6B48093D-7C24-243E-0CEA-F173A0BBB4B2}" name="Tal Greengard" initials="TG" userId="Tal Greengard" providerId="None"/>
  <p188:author id="{F2740044-7C40-4403-083B-598301A93EF2}" name="Tim McDonald" initials="TM" userId="S::Tim.McDonald@ymcawa.org.au::8c5026f1-148e-4d15-8f60-868a689b8366" providerId="AD"/>
  <p188:author id="{7208C749-8B3B-58FC-2102-E5EB431718EB}" name="Clare Spillane" initials="CS" userId="S::clare.spillane@edresearch.edu.au::eba6b3dd-7301-42e5-bb2d-fde91bfb1ef9" providerId="AD"/>
  <p188:author id="{0DD9C34E-A9CB-1F4A-9C2E-5B27218D5CC9}" name="Megan Kelly" initials="MK" userId="S::Megan.Kelly@edresearch.edu.au::b7b727c2-b4e4-424a-902d-8f8e38889e61" providerId="AD"/>
  <p188:author id="{03D34A52-5C73-D005-8168-3D451345A896}" name="Richard Patterson" initials="RP" userId="S::richard.patterson@edresearch.edu.au::03ddb602-2b4d-42c0-828e-9c73a2c97943" providerId="AD"/>
  <p188:author id="{22F16753-8B28-5252-3550-50FA842349F9}" name="Nuella Flynn" initials="NF" userId="S::Nuella.Flynn@edresearch.edu.au::37fe9db6-63e4-44e1-9e08-a6dbb0cd6de9" providerId="AD"/>
  <p188:author id="{7DDCEB57-5C80-955B-BD00-19D836AF6B57}" name="Samara Rowling" initials="SR" userId="S::samara.rowling@edresearch.edu.au::076e7a9a-c968-44df-87cb-567471a48692" providerId="AD"/>
  <p188:author id="{DAC15F7B-9050-E758-6A4A-FDA381A36057}" name="Rachel Elphick" initials="RE" userId="S::rachel.elphick@edresearch.edu.au::e8536397-ad3b-49a0-8326-a641e0d5c1f9" providerId="AD"/>
  <p188:author id="{C1F25889-6F34-9BE8-D606-F74870F3E0CE}" name="Kathryn Martin-Anderson" initials="KM" userId="S::kathryn.martin-anderson@edresearch.edu.au::a21832e7-f1c7-4b05-a836-6e7fa6d7d16c" providerId="AD"/>
  <p188:author id="{D85F5D8A-674D-43E8-2231-CAF2412DDAC3}" name="Cynthia How" initials="CH" userId="S::cynthia.how@edresearch.edu.au::f14f8da6-1ad2-4abf-8a50-91c09195f1a4" providerId="AD"/>
  <p188:author id="{9918FB9C-93CA-CB8B-3B34-487639891076}" name="Tal Greengard" initials="TG" userId="S::tal.greengard@edresearch.edu.au::ee7d4036-f818-4f08-b21c-392e06007f0b" providerId="AD"/>
  <p188:author id="{6F52E5C6-68ED-15CE-1C98-B1BF39B802E0}" name="Jessica Brosnan" initials="JB" userId="S::Jessica.Brosnan@edresearch.edu.au::c7e589f8-1bd2-43b1-b8c8-deef457ffba3" providerId="AD"/>
  <p188:author id="{8ACA7ED9-780B-136D-FAC9-A6DB4C150F20}" name="Anita Cheung" initials="" userId="S::Anita.Cheung@edresearch.edu.au::a5c7208b-633f-4ab1-a338-0e75916fb88a" providerId="AD"/>
  <p188:author id="{CC9725DB-EE54-A894-B72A-F64126575AE7}" name="Megan Kelly" initials="MK" userId="S::megan.kelly@edresearch.edu.au::b7b727c2-b4e4-424a-902d-8f8e38889e61" providerId="AD"/>
  <p188:author id="{A099E9E7-548C-F673-1120-09B9259C6454}" name="Cynthia How" initials="CH" userId="S::Cynthia.How@edresearch.edu.au::f14f8da6-1ad2-4abf-8a50-91c09195f1a4" providerId="AD"/>
  <p188:author id="{1B518FE9-80EF-3714-AEE9-70AFE82F170F}" name="Ben Peddie" initials="BP" userId="S::ben.peddie@edresearch.edu.au::088dc98a-af3e-42b4-b01b-7ff2b422b083" providerId="AD"/>
  <p188:author id="{8EBAD1EC-9CD2-C23E-3A94-4BC3D027BECD}" name="Nuella Flynn" initials="NF" userId="S::nuella.flynn@edresearch.edu.au::37fe9db6-63e4-44e1-9e08-a6dbb0cd6de9" providerId="AD"/>
  <p188:author id="{264B00ED-76A4-3D53-04A8-E4ECD5E977A9}" name="Sarah Richardson" initials="SR" userId="S::sarah.richardson@edresearch.edu.au::4900a6b9-7b55-442d-911a-1f51d9547b4a" providerId="AD"/>
  <p188:author id="{1B7BBEFB-C1FC-9CD2-315E-87467429FE39}" name="Richard Patterson" initials="RP" userId="S::Richard.Patterson@edresearch.edu.au::03ddb602-2b4d-42c0-828e-9c73a2c979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 src" initials="s" lastIdx="2" clrIdx="0">
    <p:extLst>
      <p:ext uri="{19B8F6BF-5375-455C-9EA6-DF929625EA0E}">
        <p15:presenceInfo xmlns:p15="http://schemas.microsoft.com/office/powerpoint/2012/main" userId=" src" providerId="None"/>
      </p:ext>
    </p:extLst>
  </p:cmAuthor>
  <p:cmAuthor id="2" name="WHITE GRAPHIC" initials="WG" lastIdx="2" clrIdx="1">
    <p:extLst>
      <p:ext uri="{19B8F6BF-5375-455C-9EA6-DF929625EA0E}">
        <p15:presenceInfo xmlns:p15="http://schemas.microsoft.com/office/powerpoint/2012/main" userId="WHITE GRAPHIC" providerId="None"/>
      </p:ext>
    </p:extLst>
  </p:cmAuthor>
  <p:cmAuthor id="3" name="USER" initials="U" lastIdx="1" clrIdx="2">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EAE0"/>
    <a:srgbClr val="01838F"/>
    <a:srgbClr val="DDEFFF"/>
    <a:srgbClr val="E7D9C7"/>
    <a:srgbClr val="FFCC99"/>
    <a:srgbClr val="01647D"/>
    <a:srgbClr val="002448"/>
    <a:srgbClr val="DDF1F0"/>
    <a:srgbClr val="0030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7A403-CF04-4733-99AD-22C0116D00D5}" v="37" dt="2024-08-26T01:56:41.9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81277" autoAdjust="0"/>
  </p:normalViewPr>
  <p:slideViewPr>
    <p:cSldViewPr snapToGrid="0">
      <p:cViewPr varScale="1">
        <p:scale>
          <a:sx n="101" d="100"/>
          <a:sy n="101" d="100"/>
        </p:scale>
        <p:origin x="144" y="3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nthia Hung" userId="f14f8da6-1ad2-4abf-8a50-91c09195f1a4" providerId="ADAL" clId="{3A37A403-CF04-4733-99AD-22C0116D00D5}"/>
    <pc:docChg chg="custSel modSld modMainMaster">
      <pc:chgData name="Cynthia Hung" userId="f14f8da6-1ad2-4abf-8a50-91c09195f1a4" providerId="ADAL" clId="{3A37A403-CF04-4733-99AD-22C0116D00D5}" dt="2024-08-26T01:56:41.972" v="75" actId="20577"/>
      <pc:docMkLst>
        <pc:docMk/>
      </pc:docMkLst>
      <pc:sldChg chg="addSp delSp modSp mod chgLayout">
        <pc:chgData name="Cynthia Hung" userId="f14f8da6-1ad2-4abf-8a50-91c09195f1a4" providerId="ADAL" clId="{3A37A403-CF04-4733-99AD-22C0116D00D5}" dt="2024-08-26T01:50:28.825" v="74" actId="20577"/>
        <pc:sldMkLst>
          <pc:docMk/>
          <pc:sldMk cId="3694626739" sldId="1501"/>
        </pc:sldMkLst>
        <pc:spChg chg="del">
          <ac:chgData name="Cynthia Hung" userId="f14f8da6-1ad2-4abf-8a50-91c09195f1a4" providerId="ADAL" clId="{3A37A403-CF04-4733-99AD-22C0116D00D5}" dt="2024-08-26T01:49:33.918" v="39" actId="6264"/>
          <ac:spMkLst>
            <pc:docMk/>
            <pc:sldMk cId="3694626739" sldId="1501"/>
            <ac:spMk id="2" creationId="{30B8EE67-4AEA-7963-F5AA-2366C869DA6E}"/>
          </ac:spMkLst>
        </pc:spChg>
        <pc:spChg chg="del mod ord">
          <ac:chgData name="Cynthia Hung" userId="f14f8da6-1ad2-4abf-8a50-91c09195f1a4" providerId="ADAL" clId="{3A37A403-CF04-4733-99AD-22C0116D00D5}" dt="2024-08-26T01:49:44.234" v="40" actId="478"/>
          <ac:spMkLst>
            <pc:docMk/>
            <pc:sldMk cId="3694626739" sldId="1501"/>
            <ac:spMk id="3" creationId="{513DD82E-48D8-2489-6917-D3F7E8A6B4F6}"/>
          </ac:spMkLst>
        </pc:spChg>
        <pc:spChg chg="add del mod">
          <ac:chgData name="Cynthia Hung" userId="f14f8da6-1ad2-4abf-8a50-91c09195f1a4" providerId="ADAL" clId="{3A37A403-CF04-4733-99AD-22C0116D00D5}" dt="2024-08-26T01:49:33.918" v="39" actId="6264"/>
          <ac:spMkLst>
            <pc:docMk/>
            <pc:sldMk cId="3694626739" sldId="1501"/>
            <ac:spMk id="4" creationId="{7A93E271-59B5-9C57-A998-5A3E64174646}"/>
          </ac:spMkLst>
        </pc:spChg>
        <pc:spChg chg="add mod ord">
          <ac:chgData name="Cynthia Hung" userId="f14f8da6-1ad2-4abf-8a50-91c09195f1a4" providerId="ADAL" clId="{3A37A403-CF04-4733-99AD-22C0116D00D5}" dt="2024-08-26T01:49:33.918" v="39" actId="6264"/>
          <ac:spMkLst>
            <pc:docMk/>
            <pc:sldMk cId="3694626739" sldId="1501"/>
            <ac:spMk id="5" creationId="{E51AB455-BAA3-06CF-D6EE-DD26A55B76F6}"/>
          </ac:spMkLst>
        </pc:spChg>
        <pc:spChg chg="add mod">
          <ac:chgData name="Cynthia Hung" userId="f14f8da6-1ad2-4abf-8a50-91c09195f1a4" providerId="ADAL" clId="{3A37A403-CF04-4733-99AD-22C0116D00D5}" dt="2024-08-26T01:50:28.825" v="74" actId="20577"/>
          <ac:spMkLst>
            <pc:docMk/>
            <pc:sldMk cId="3694626739" sldId="1501"/>
            <ac:spMk id="7" creationId="{CF5179B3-BC78-FE19-9339-D81458B0B5B9}"/>
          </ac:spMkLst>
        </pc:spChg>
      </pc:sldChg>
      <pc:sldMasterChg chg="modSldLayout">
        <pc:chgData name="Cynthia Hung" userId="f14f8da6-1ad2-4abf-8a50-91c09195f1a4" providerId="ADAL" clId="{3A37A403-CF04-4733-99AD-22C0116D00D5}" dt="2024-08-26T01:56:41.972" v="75" actId="20577"/>
        <pc:sldMasterMkLst>
          <pc:docMk/>
          <pc:sldMasterMk cId="362557630" sldId="2147483723"/>
        </pc:sldMasterMkLst>
        <pc:sldLayoutChg chg="addSp delSp modSp mod">
          <pc:chgData name="Cynthia Hung" userId="f14f8da6-1ad2-4abf-8a50-91c09195f1a4" providerId="ADAL" clId="{3A37A403-CF04-4733-99AD-22C0116D00D5}" dt="2024-08-26T01:56:41.972" v="75" actId="20577"/>
          <pc:sldLayoutMkLst>
            <pc:docMk/>
            <pc:sldMasterMk cId="362557630" sldId="2147483723"/>
            <pc:sldLayoutMk cId="1549025678" sldId="2147483904"/>
          </pc:sldLayoutMkLst>
          <pc:spChg chg="add del">
            <ac:chgData name="Cynthia Hung" userId="f14f8da6-1ad2-4abf-8a50-91c09195f1a4" providerId="ADAL" clId="{3A37A403-CF04-4733-99AD-22C0116D00D5}" dt="2024-08-26T01:48:32.192" v="0" actId="11529"/>
            <ac:spMkLst>
              <pc:docMk/>
              <pc:sldMasterMk cId="362557630" sldId="2147483723"/>
              <pc:sldLayoutMk cId="1549025678" sldId="2147483904"/>
              <ac:spMk id="4" creationId="{DB61210C-D9F5-B57B-525F-89A4F7F1B21C}"/>
            </ac:spMkLst>
          </pc:spChg>
          <pc:spChg chg="del">
            <ac:chgData name="Cynthia Hung" userId="f14f8da6-1ad2-4abf-8a50-91c09195f1a4" providerId="ADAL" clId="{3A37A403-CF04-4733-99AD-22C0116D00D5}" dt="2024-08-26T01:49:09.113" v="36" actId="478"/>
            <ac:spMkLst>
              <pc:docMk/>
              <pc:sldMasterMk cId="362557630" sldId="2147483723"/>
              <pc:sldLayoutMk cId="1549025678" sldId="2147483904"/>
              <ac:spMk id="6" creationId="{87134DFC-F503-FAF6-3C73-C6216A3735C6}"/>
            </ac:spMkLst>
          </pc:spChg>
          <pc:spChg chg="add mod">
            <ac:chgData name="Cynthia Hung" userId="f14f8da6-1ad2-4abf-8a50-91c09195f1a4" providerId="ADAL" clId="{3A37A403-CF04-4733-99AD-22C0116D00D5}" dt="2024-08-26T01:56:41.972" v="75" actId="20577"/>
            <ac:spMkLst>
              <pc:docMk/>
              <pc:sldMasterMk cId="362557630" sldId="2147483723"/>
              <pc:sldLayoutMk cId="1549025678" sldId="2147483904"/>
              <ac:spMk id="9" creationId="{F8233243-42CA-4F36-F464-2FF4956F3EE9}"/>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D7D4DFA9-38CF-7D4C-9EB4-7A6A0A01A9C5}" type="datetimeFigureOut">
              <a:rPr lang="en-US" smtClean="0"/>
              <a:t>8/26/2024</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408C5D27-E275-914C-B9A8-807C55B0069F}" type="slidenum">
              <a:rPr lang="en-US" smtClean="0"/>
              <a:t>‹#›</a:t>
            </a:fld>
            <a:endParaRPr lang="en-US"/>
          </a:p>
        </p:txBody>
      </p:sp>
    </p:spTree>
    <p:extLst>
      <p:ext uri="{BB962C8B-B14F-4D97-AF65-F5344CB8AC3E}">
        <p14:creationId xmlns:p14="http://schemas.microsoft.com/office/powerpoint/2010/main" val="4802984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662065"/>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692331" y="4049487"/>
            <a:ext cx="5852160" cy="4889648"/>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300754"/>
            <a:ext cx="3169920" cy="300446"/>
          </a:xfrm>
          <a:prstGeom prst="rect">
            <a:avLst/>
          </a:prstGeom>
        </p:spPr>
        <p:txBody>
          <a:bodyPr vert="horz" lIns="96661" tIns="48331" rIns="96661" bIns="48331" rtlCol="0" anchor="b"/>
          <a:lstStyle>
            <a:lvl1pPr algn="r">
              <a:defRPr sz="1100">
                <a:latin typeface="Montserrat" pitchFamily="2" charset="77"/>
              </a:defRPr>
            </a:lvl1pPr>
          </a:lstStyle>
          <a:p>
            <a:fld id="{B36E7EC0-9BE3-5541-9D76-7DE32A6C9D42}" type="slidenum">
              <a:rPr lang="en-US" smtClean="0"/>
              <a:pPr/>
              <a:t>‹#›</a:t>
            </a:fld>
            <a:endParaRPr lang="en-US"/>
          </a:p>
        </p:txBody>
      </p:sp>
    </p:spTree>
    <p:extLst>
      <p:ext uri="{BB962C8B-B14F-4D97-AF65-F5344CB8AC3E}">
        <p14:creationId xmlns:p14="http://schemas.microsoft.com/office/powerpoint/2010/main" val="200110054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ontserrat" pitchFamily="2" charset="77"/>
        <a:ea typeface="+mn-ea"/>
        <a:cs typeface="+mn-cs"/>
      </a:defRPr>
    </a:lvl1pPr>
    <a:lvl2pPr marL="457200" algn="l" defTabSz="914400" rtl="0" eaLnBrk="1" latinLnBrk="0" hangingPunct="1">
      <a:defRPr sz="1100" kern="1200">
        <a:solidFill>
          <a:schemeClr val="tx1"/>
        </a:solidFill>
        <a:latin typeface="Montserrat" pitchFamily="2" charset="77"/>
        <a:ea typeface="+mn-ea"/>
        <a:cs typeface="+mn-cs"/>
      </a:defRPr>
    </a:lvl2pPr>
    <a:lvl3pPr marL="914400" algn="l" defTabSz="914400" rtl="0" eaLnBrk="1" latinLnBrk="0" hangingPunct="1">
      <a:defRPr sz="1100" kern="1200">
        <a:solidFill>
          <a:schemeClr val="tx1"/>
        </a:solidFill>
        <a:latin typeface="Montserrat" pitchFamily="2" charset="77"/>
        <a:ea typeface="+mn-ea"/>
        <a:cs typeface="+mn-cs"/>
      </a:defRPr>
    </a:lvl3pPr>
    <a:lvl4pPr marL="1371600" algn="l" defTabSz="914400" rtl="0" eaLnBrk="1" latinLnBrk="0" hangingPunct="1">
      <a:defRPr sz="1100" kern="1200">
        <a:solidFill>
          <a:schemeClr val="tx1"/>
        </a:solidFill>
        <a:latin typeface="Montserrat" pitchFamily="2" charset="77"/>
        <a:ea typeface="+mn-ea"/>
        <a:cs typeface="+mn-cs"/>
      </a:defRPr>
    </a:lvl4pPr>
    <a:lvl5pPr marL="1828800" algn="l" defTabSz="914400" rtl="0" eaLnBrk="1" latinLnBrk="0" hangingPunct="1">
      <a:defRPr sz="110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26300/ajht-4d9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27604" y="4015697"/>
            <a:ext cx="5859992" cy="5196036"/>
          </a:xfrm>
        </p:spPr>
        <p:txBody>
          <a:bodyPr/>
          <a:lstStyle/>
          <a:p>
            <a:endParaRPr lang="en-US">
              <a:latin typeface="Montserrat" pitchFamily="2" charset="77"/>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1</a:t>
            </a:fld>
            <a:endParaRPr lang="en-US"/>
          </a:p>
        </p:txBody>
      </p:sp>
    </p:spTree>
    <p:extLst>
      <p:ext uri="{BB962C8B-B14F-4D97-AF65-F5344CB8AC3E}">
        <p14:creationId xmlns:p14="http://schemas.microsoft.com/office/powerpoint/2010/main" val="146315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US" sz="1100" b="1">
                <a:latin typeface="Montserrat" panose="00000500000000000000" pitchFamily="2" charset="0"/>
              </a:rPr>
              <a:t>Preparation</a:t>
            </a:r>
          </a:p>
          <a:p>
            <a:pPr marL="171450" indent="-171450">
              <a:buFontTx/>
              <a:buChar char="-"/>
            </a:pPr>
            <a:r>
              <a:rPr lang="en-US" sz="1100">
                <a:effectLst/>
                <a:latin typeface="Montserrat" panose="00000500000000000000" pitchFamily="2" charset="0"/>
              </a:rPr>
              <a:t>The questions on this slide invite participants to consider their individual strengths and challenges, rather than the strengths and challenges of the school. This reflects the definition of classroom management on the previous slide, which refers to ‘the actions teachers take’. Individual reflection and refinement is a necessary component of a whole-school approach to classroom management.</a:t>
            </a:r>
            <a:endParaRPr lang="en-US" sz="1100" b="1">
              <a:latin typeface="Montserrat" panose="00000500000000000000" pitchFamily="2" charset="0"/>
            </a:endParaRPr>
          </a:p>
          <a:p>
            <a:endParaRPr lang="en-US" sz="1100" b="1">
              <a:latin typeface="Montserrat" panose="00000500000000000000" pitchFamily="2" charset="0"/>
            </a:endParaRPr>
          </a:p>
          <a:p>
            <a:r>
              <a:rPr lang="en-US" sz="1100" b="1">
                <a:latin typeface="Montserrat" panose="00000500000000000000" pitchFamily="2" charset="0"/>
              </a:rPr>
              <a:t>Facilitator notes</a:t>
            </a:r>
          </a:p>
          <a:p>
            <a:r>
              <a:rPr lang="en-US" sz="1100" b="0">
                <a:latin typeface="Montserrat" panose="00000500000000000000" pitchFamily="2" charset="0"/>
              </a:rPr>
              <a:t>We’re working together to refine our shared understanding of classroom management. Every one of us brings strengths to this collaboration. It’s also important to be clear about the challenges we would like to address.</a:t>
            </a:r>
          </a:p>
          <a:p>
            <a:endParaRPr lang="en-US" sz="1100">
              <a:latin typeface="Montserrat" panose="00000500000000000000" pitchFamily="2" charset="0"/>
            </a:endParaRPr>
          </a:p>
          <a:p>
            <a:r>
              <a:rPr lang="en-US" sz="1100" i="1">
                <a:latin typeface="Montserrat" panose="00000500000000000000" pitchFamily="2" charset="0"/>
              </a:rPr>
              <a:t>Provide time for reflection and/or discussion. Allow 3 or 5 minutes, depending on whether it’s individual or group reflection.</a:t>
            </a:r>
          </a:p>
          <a:p>
            <a:endParaRPr lang="en-US" sz="1100">
              <a:latin typeface="Montserrat" panose="00000500000000000000" pitchFamily="2" charset="0"/>
            </a:endParaRPr>
          </a:p>
          <a:p>
            <a:r>
              <a:rPr lang="en-US" sz="1100">
                <a:latin typeface="Montserrat" panose="00000500000000000000" pitchFamily="2" charset="0"/>
              </a:rPr>
              <a:t>Keep the strengths in mind – they’re important to keep doing, and they’re especially important on difficult days so that you can remind yourself of the many things you’re doing well and keep doing them.</a:t>
            </a:r>
          </a:p>
          <a:p>
            <a:endParaRPr lang="en-US" sz="1100">
              <a:latin typeface="Montserrat" panose="00000500000000000000" pitchFamily="2" charset="0"/>
            </a:endParaRPr>
          </a:p>
          <a:p>
            <a:r>
              <a:rPr lang="en-US" sz="1100">
                <a:latin typeface="Montserrat" panose="00000500000000000000" pitchFamily="2" charset="0"/>
              </a:rPr>
              <a:t>Keep the challenges in mind. AERO has created resources that can help refine the practices and skills needed to support the challenges. This session might spark ideas for refinement. </a:t>
            </a:r>
          </a:p>
        </p:txBody>
      </p:sp>
      <p:sp>
        <p:nvSpPr>
          <p:cNvPr id="6" name="Slide Number Placeholder 5"/>
          <p:cNvSpPr>
            <a:spLocks noGrp="1"/>
          </p:cNvSpPr>
          <p:nvPr>
            <p:ph type="sldNum" sz="quarter" idx="5"/>
          </p:nvPr>
        </p:nvSpPr>
        <p:spPr/>
        <p:txBody>
          <a:bodyPr/>
          <a:lstStyle/>
          <a:p>
            <a:fld id="{B36E7EC0-9BE3-5541-9D76-7DE32A6C9D42}" type="slidenum">
              <a:rPr lang="en-US" smtClean="0"/>
              <a:t>10</a:t>
            </a:fld>
            <a:endParaRPr lang="en-US"/>
          </a:p>
        </p:txBody>
      </p:sp>
    </p:spTree>
    <p:extLst>
      <p:ext uri="{BB962C8B-B14F-4D97-AF65-F5344CB8AC3E}">
        <p14:creationId xmlns:p14="http://schemas.microsoft.com/office/powerpoint/2010/main" val="1686929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8250" y="655638"/>
            <a:ext cx="4838700" cy="2720975"/>
          </a:xfrm>
        </p:spPr>
      </p:sp>
      <p:sp>
        <p:nvSpPr>
          <p:cNvPr id="3" name="Notes Placeholder 2"/>
          <p:cNvSpPr>
            <a:spLocks noGrp="1"/>
          </p:cNvSpPr>
          <p:nvPr>
            <p:ph type="body" idx="1"/>
          </p:nvPr>
        </p:nvSpPr>
        <p:spPr>
          <a:xfrm>
            <a:off x="731520" y="3573730"/>
            <a:ext cx="5852160" cy="5727024"/>
          </a:xfrm>
        </p:spPr>
        <p:txBody>
          <a:bodyPr/>
          <a:lstStyle/>
          <a:p>
            <a:pPr defTabSz="966612">
              <a:defRPr/>
            </a:pPr>
            <a:r>
              <a:rPr lang="en-AU" sz="1100" b="1" i="0">
                <a:latin typeface="Montserrat" panose="00000500000000000000" pitchFamily="2" charset="0"/>
                <a:ea typeface="Montserrat" panose="00000500000000000000" pitchFamily="2" charset="0"/>
                <a:cs typeface="Montserrat" panose="00000500000000000000" pitchFamily="2" charset="0"/>
              </a:rPr>
              <a:t>Preparation</a:t>
            </a:r>
          </a:p>
          <a:p>
            <a:pPr marL="171450" indent="-171450" defTabSz="966612">
              <a:buFontTx/>
              <a:buChar char="-"/>
              <a:defRPr/>
            </a:pPr>
            <a:r>
              <a:rPr lang="en-AU" sz="1100" b="0" i="0">
                <a:latin typeface="Montserrat" panose="00000500000000000000" pitchFamily="2" charset="0"/>
                <a:ea typeface="Montserrat" panose="00000500000000000000" pitchFamily="2" charset="0"/>
                <a:cs typeface="Montserrat" panose="00000500000000000000" pitchFamily="2" charset="0"/>
              </a:rPr>
              <a:t>Consider how these evidence-based approaches complement existing knowledge and approaches in your school to relate this to what staff already know </a:t>
            </a:r>
            <a:r>
              <a:rPr lang="en-AU" sz="1100" b="0" i="0">
                <a:latin typeface="Times New Roman" panose="02020603050405020304" pitchFamily="18" charset="0"/>
                <a:ea typeface="Montserrat" panose="00000500000000000000" pitchFamily="2" charset="0"/>
                <a:cs typeface="Times New Roman" panose="02020603050405020304" pitchFamily="18" charset="0"/>
              </a:rPr>
              <a:t>–</a:t>
            </a:r>
            <a:r>
              <a:rPr lang="en-AU" sz="1100" b="0" i="0">
                <a:latin typeface="Montserrat" panose="00000500000000000000" pitchFamily="2" charset="0"/>
                <a:ea typeface="Montserrat" panose="00000500000000000000" pitchFamily="2" charset="0"/>
                <a:cs typeface="Montserrat" panose="00000500000000000000" pitchFamily="2" charset="0"/>
              </a:rPr>
              <a:t> for example, </a:t>
            </a:r>
            <a:r>
              <a:rPr lang="en-US" sz="1100" b="0" i="0" u="none" strike="noStrike" baseline="0" err="1">
                <a:latin typeface="Montserrat" panose="00000500000000000000" pitchFamily="2" charset="0"/>
                <a:ea typeface="Calibri"/>
                <a:cs typeface="Calibri"/>
              </a:rPr>
              <a:t>PBiS</a:t>
            </a:r>
            <a:r>
              <a:rPr lang="en-US" sz="1100" b="0" i="0" u="none" strike="noStrike" baseline="0">
                <a:latin typeface="Montserrat" panose="00000500000000000000" pitchFamily="2" charset="0"/>
                <a:ea typeface="Calibri"/>
                <a:cs typeface="Calibri"/>
              </a:rPr>
              <a:t> (Positive </a:t>
            </a:r>
            <a:r>
              <a:rPr lang="en-US" sz="1100" b="0" i="0" u="none" strike="noStrike" baseline="0" err="1">
                <a:latin typeface="Montserrat" panose="00000500000000000000" pitchFamily="2" charset="0"/>
                <a:ea typeface="Calibri"/>
                <a:cs typeface="Calibri"/>
              </a:rPr>
              <a:t>Behavioural</a:t>
            </a:r>
            <a:r>
              <a:rPr lang="en-US" sz="1100" b="0" i="0" u="none" strike="noStrike" baseline="0">
                <a:latin typeface="Montserrat" panose="00000500000000000000" pitchFamily="2" charset="0"/>
                <a:ea typeface="Calibri"/>
                <a:cs typeface="Calibri"/>
              </a:rPr>
              <a:t> Interventions and Support)/PBL (Positive Behaviour for Learning)/SWPBS (Schoolwide Positive Behaviour Support)</a:t>
            </a:r>
            <a:r>
              <a:rPr lang="en-AU" sz="1100" b="0" i="0" u="none" strike="noStrike" baseline="0">
                <a:latin typeface="Montserrat" panose="00000500000000000000" pitchFamily="2" charset="0"/>
                <a:ea typeface="Calibri"/>
                <a:cs typeface="Calibri"/>
              </a:rPr>
              <a:t>.</a:t>
            </a:r>
            <a:endParaRPr lang="en-AU" sz="1100">
              <a:latin typeface="Montserrat" panose="00000500000000000000" pitchFamily="2" charset="0"/>
              <a:ea typeface="Calibri"/>
              <a:cs typeface="Calibri"/>
            </a:endParaRPr>
          </a:p>
          <a:p>
            <a:pPr marL="171450" indent="-171450" defTabSz="966612">
              <a:buFontTx/>
              <a:buChar char="-"/>
              <a:defRPr/>
            </a:pPr>
            <a:r>
              <a:rPr lang="en-AU" sz="1100">
                <a:latin typeface="Montserrat" panose="00000500000000000000" pitchFamily="2" charset="0"/>
              </a:rPr>
              <a:t>Compile a list of specific examples of good practice in your school that you can share.</a:t>
            </a:r>
            <a:r>
              <a:rPr lang="en-AU" sz="1100">
                <a:latin typeface="Montserrat" panose="00000500000000000000" pitchFamily="2" charset="0"/>
                <a:ea typeface="Calibri"/>
                <a:cs typeface="Calibri"/>
              </a:rPr>
              <a:t> </a:t>
            </a:r>
          </a:p>
          <a:p>
            <a:pPr marL="171450" marR="0" lvl="0" indent="-171450" algn="l" defTabSz="966612" rtl="0" eaLnBrk="1" fontAlgn="auto" latinLnBrk="0" hangingPunct="1">
              <a:lnSpc>
                <a:spcPct val="100000"/>
              </a:lnSpc>
              <a:spcBef>
                <a:spcPts val="0"/>
              </a:spcBef>
              <a:spcAft>
                <a:spcPts val="0"/>
              </a:spcAft>
              <a:buClrTx/>
              <a:buSzTx/>
              <a:buFontTx/>
              <a:buChar char="-"/>
              <a:tabLst/>
              <a:defRPr/>
            </a:pPr>
            <a:r>
              <a:rPr lang="en-US" sz="1100" kern="100">
                <a:effectLst/>
                <a:latin typeface="Montserrat" panose="00000500000000000000" pitchFamily="2" charset="0"/>
                <a:ea typeface="Aptos" panose="020B0004020202020204" pitchFamily="34" charset="0"/>
                <a:cs typeface="Times New Roman" panose="02020603050405020304" pitchFamily="18" charset="0"/>
              </a:rPr>
              <a:t>The evidence-based practices are for all ages of students. Your staff will, of course, adjust their language and communication as appropriate for their students.</a:t>
            </a:r>
            <a:endParaRPr lang="en-AU" sz="1100" b="0" i="0" u="none" strike="noStrike" baseline="0">
              <a:latin typeface="Montserrat" panose="00000500000000000000" pitchFamily="2" charset="0"/>
            </a:endParaRPr>
          </a:p>
          <a:p>
            <a:pPr defTabSz="966612">
              <a:defRPr/>
            </a:pPr>
            <a:endParaRPr lang="en-AU" sz="1100" b="0" i="0">
              <a:latin typeface="Montserrat" panose="00000500000000000000" pitchFamily="2" charset="0"/>
              <a:ea typeface="Montserrat" panose="00000500000000000000" pitchFamily="2" charset="0"/>
              <a:cs typeface="Montserrat" panose="00000500000000000000" pitchFamily="2" charset="0"/>
            </a:endParaRPr>
          </a:p>
          <a:p>
            <a:pPr defTabSz="966612">
              <a:defRPr/>
            </a:pPr>
            <a:r>
              <a:rPr lang="en-AU" sz="1100" b="1" i="0">
                <a:latin typeface="Montserrat" panose="00000500000000000000" pitchFamily="2" charset="0"/>
                <a:ea typeface="Montserrat" panose="00000500000000000000" pitchFamily="2" charset="0"/>
                <a:cs typeface="Montserrat" panose="00000500000000000000" pitchFamily="2" charset="0"/>
              </a:rPr>
              <a:t>Facilitator notes</a:t>
            </a:r>
          </a:p>
          <a:p>
            <a:r>
              <a:rPr lang="en-US" sz="1100" b="0" i="0" u="none" strike="noStrike" baseline="0">
                <a:latin typeface="Montserrat" panose="00000500000000000000" pitchFamily="2" charset="0"/>
              </a:rPr>
              <a:t>These evidence-based approaches will likely not be new to you. For example, they support [</a:t>
            </a:r>
            <a:r>
              <a:rPr lang="en-US" sz="1100" b="0" i="1" u="none" strike="noStrike" baseline="0">
                <a:latin typeface="Montserrat" panose="00000500000000000000" pitchFamily="2" charset="0"/>
              </a:rPr>
              <a:t>name the existing advice and resources in your school</a:t>
            </a:r>
            <a:r>
              <a:rPr lang="en-US" sz="1100" b="0" i="0" u="none" strike="noStrike" baseline="0">
                <a:latin typeface="Montserrat" panose="00000500000000000000" pitchFamily="2" charset="0"/>
              </a:rPr>
              <a:t>]. </a:t>
            </a:r>
          </a:p>
          <a:p>
            <a:endParaRPr lang="en-US" sz="1100" b="0" i="0" u="none" strike="noStrike" baseline="0">
              <a:latin typeface="Montserrat" panose="00000500000000000000" pitchFamily="2" charset="0"/>
              <a:ea typeface="Calibri"/>
              <a:cs typeface="Calibri"/>
            </a:endParaRPr>
          </a:p>
          <a:p>
            <a:r>
              <a:rPr lang="en-US" sz="1100" b="0" i="0" u="none" strike="noStrike" baseline="0">
                <a:latin typeface="Montserrat" panose="00000500000000000000" pitchFamily="2" charset="0"/>
                <a:ea typeface="Calibri"/>
                <a:cs typeface="Calibri"/>
              </a:rPr>
              <a:t>The evidence-based approaches are establishing and maintaining positive teacher</a:t>
            </a:r>
            <a:r>
              <a:rPr lang="en-US" sz="1100" b="0" i="0" u="none" strike="noStrike" baseline="0">
                <a:latin typeface="Times New Roman" panose="02020603050405020304" pitchFamily="18" charset="0"/>
                <a:ea typeface="Calibri"/>
                <a:cs typeface="Times New Roman" panose="02020603050405020304" pitchFamily="18" charset="0"/>
              </a:rPr>
              <a:t>–</a:t>
            </a:r>
            <a:r>
              <a:rPr lang="en-US" sz="1100" b="0" i="0" u="none" strike="noStrike" baseline="0">
                <a:latin typeface="Montserrat" panose="00000500000000000000" pitchFamily="2" charset="0"/>
                <a:ea typeface="Calibri"/>
                <a:cs typeface="Calibri"/>
              </a:rPr>
              <a:t>student relationships and high expectations, routines and rules to create safe and supportive learning environments.</a:t>
            </a:r>
            <a:r>
              <a:rPr lang="en-US" sz="1100">
                <a:latin typeface="Montserrat" panose="00000500000000000000" pitchFamily="2" charset="0"/>
                <a:ea typeface="Calibri"/>
                <a:cs typeface="Calibri"/>
              </a:rPr>
              <a:t> </a:t>
            </a:r>
          </a:p>
          <a:p>
            <a:endParaRPr lang="en-US" sz="1100">
              <a:latin typeface="Montserrat" panose="00000500000000000000" pitchFamily="2" charset="0"/>
              <a:ea typeface="Calibri"/>
              <a:cs typeface="Calibri"/>
            </a:endParaRPr>
          </a:p>
          <a:p>
            <a:r>
              <a:rPr lang="en-AU" sz="1100" i="1">
                <a:latin typeface="Montserrat" panose="00000500000000000000" pitchFamily="2" charset="0"/>
              </a:rPr>
              <a:t>Share specific examples of good practice in your school.</a:t>
            </a:r>
            <a:endParaRPr lang="en-AU" sz="1100">
              <a:latin typeface="Montserrat" panose="00000500000000000000" pitchFamily="2" charset="0"/>
            </a:endParaRPr>
          </a:p>
          <a:p>
            <a:endParaRPr lang="en-AU" sz="1100">
              <a:latin typeface="Montserrat" panose="00000500000000000000" pitchFamily="2" charset="0"/>
            </a:endParaRPr>
          </a:p>
          <a:p>
            <a:r>
              <a:rPr lang="en-AU" sz="1100">
                <a:latin typeface="Montserrat" panose="00000500000000000000" pitchFamily="2" charset="0"/>
              </a:rPr>
              <a:t>Today’s session will be a confirmation of our practices that are aligned with the evidence base. It will also provide opportunities to consider further refinement.</a:t>
            </a:r>
          </a:p>
          <a:p>
            <a:endParaRPr lang="en-US" sz="1100" b="0" i="0" u="none" strike="noStrike" baseline="0">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latin typeface="Montserrat" panose="00000500000000000000" pitchFamily="2" charset="0"/>
              </a:rPr>
              <a:t>Consider what you already know about and do in relation to these approaches.</a:t>
            </a:r>
          </a:p>
          <a:p>
            <a:r>
              <a:rPr lang="en-US" sz="1100" b="0" i="0" u="none" strike="noStrike" baseline="0">
                <a:latin typeface="Montserrat" panose="00000500000000000000" pitchFamily="2" charset="0"/>
              </a:rPr>
              <a:t>- You’ve already identified a strength and challenge to keep in mind. As we unpack the evidence today, other strengths and challenges will come to mind. </a:t>
            </a:r>
          </a:p>
          <a:p>
            <a:r>
              <a:rPr lang="en-US" sz="1100" b="0" i="0" u="none" strike="noStrike" baseline="0">
                <a:latin typeface="Montserrat" panose="00000500000000000000" pitchFamily="2" charset="0"/>
              </a:rPr>
              <a:t>- You may identify practices that have reduced in focus within your classroom – so you can use this session as a reminder to refocus and refine your practice. </a:t>
            </a:r>
          </a:p>
          <a:p>
            <a:r>
              <a:rPr lang="en-US" sz="1100" b="0" i="0" u="none" strike="noStrike" baseline="0">
                <a:latin typeface="Montserrat" panose="00000500000000000000" pitchFamily="2" charset="0"/>
              </a:rPr>
              <a:t>- There might also be new things to consider in effectively managing your classroom.</a:t>
            </a:r>
          </a:p>
        </p:txBody>
      </p:sp>
      <p:sp>
        <p:nvSpPr>
          <p:cNvPr id="6" name="Slide Number Placeholder 5"/>
          <p:cNvSpPr>
            <a:spLocks noGrp="1"/>
          </p:cNvSpPr>
          <p:nvPr>
            <p:ph type="sldNum" sz="quarter" idx="5"/>
          </p:nvPr>
        </p:nvSpPr>
        <p:spPr/>
        <p:txBody>
          <a:bodyPr/>
          <a:lstStyle/>
          <a:p>
            <a:fld id="{B36E7EC0-9BE3-5541-9D76-7DE32A6C9D42}" type="slidenum">
              <a:rPr lang="en-US" smtClean="0"/>
              <a:t>11</a:t>
            </a:fld>
            <a:endParaRPr lang="en-US"/>
          </a:p>
        </p:txBody>
      </p:sp>
    </p:spTree>
    <p:extLst>
      <p:ext uri="{BB962C8B-B14F-4D97-AF65-F5344CB8AC3E}">
        <p14:creationId xmlns:p14="http://schemas.microsoft.com/office/powerpoint/2010/main" val="153836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686364" y="4061387"/>
            <a:ext cx="5852160" cy="4798442"/>
          </a:xfrm>
        </p:spPr>
        <p:txBody>
          <a:bodyPr/>
          <a:lstStyle/>
          <a:p>
            <a:pPr defTabSz="966612">
              <a:defRPr/>
            </a:pPr>
            <a:r>
              <a:rPr lang="en-US" sz="1100" b="1">
                <a:latin typeface="Montserrat" panose="00000500000000000000" pitchFamily="2" charset="0"/>
              </a:rPr>
              <a:t>Preparation</a:t>
            </a:r>
          </a:p>
          <a:p>
            <a:pPr marL="171450" indent="-171450" defTabSz="966612">
              <a:buFontTx/>
              <a:buChar char="-"/>
              <a:defRPr/>
            </a:pPr>
            <a:r>
              <a:rPr lang="en-US" sz="1100" b="0">
                <a:latin typeface="Montserrat" panose="00000500000000000000" pitchFamily="2" charset="0"/>
              </a:rPr>
              <a:t>Prior to facilitating this section, you may want to read Chapters 1 and 5 of AERO’s </a:t>
            </a:r>
            <a:r>
              <a:rPr lang="en-US" sz="1100">
                <a:latin typeface="Montserrat" panose="00000500000000000000" pitchFamily="2" charset="0"/>
              </a:rPr>
              <a:t>Foundational Classroom Management Resources </a:t>
            </a:r>
            <a:r>
              <a:rPr lang="en-US" sz="1100" b="0">
                <a:latin typeface="Montserrat" panose="00000500000000000000" pitchFamily="2" charset="0"/>
              </a:rPr>
              <a:t>Handbook. You may want to refer participants to these chapters if you’re unsure </a:t>
            </a:r>
            <a:r>
              <a:rPr lang="en-US" sz="1100">
                <a:latin typeface="Montserrat" panose="00000500000000000000" pitchFamily="2" charset="0"/>
              </a:rPr>
              <a:t>how to answer a question.</a:t>
            </a:r>
            <a:endParaRPr lang="en-US" sz="1100" b="0">
              <a:latin typeface="Montserrat" panose="000005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Montserrat" panose="00000500000000000000" pitchFamily="2"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ontserrat" panose="00000500000000000000" pitchFamily="2" charset="0"/>
              </a:rPr>
              <a:t>First, we’ll look at positive relationships. Positive teacher-student relationships create a learning environment </a:t>
            </a:r>
            <a:r>
              <a:rPr lang="en-US" sz="1100" b="0">
                <a:latin typeface="Montserrat" panose="00000500000000000000" pitchFamily="2" charset="0"/>
              </a:rPr>
              <a:t>where students feel safe, respected and motivated to learn.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latin typeface="Montserrat" panose="00000500000000000000" pitchFamily="2" charset="0"/>
              </a:rPr>
              <a:t>Cultural safety is experienced when an environment is created that is psychologically, spiritually, socially, physically and emotionally safe for students, their families and their communities. </a:t>
            </a:r>
            <a:r>
              <a:rPr lang="en-US" sz="1100">
                <a:effectLst/>
                <a:latin typeface="Montserrat" panose="00000500000000000000" pitchFamily="2" charset="0"/>
              </a:rPr>
              <a:t>To create culturally safe environments, teachers need to be culturally responsive, examining their own identities, cultures, histories, biases, values and knowledge and considering how these influence their thinking and impact their decision-making and reactions. They then need to think about how these decision and reactions impact their students and families. Getting to know and understand their students, families and the wider community can help teachers be more reflexive and responsive.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a:latin typeface="Montserrat" panose="00000500000000000000" pitchFamily="2" charset="0"/>
                <a:ea typeface="Times New Roman" panose="02020603050405020304" pitchFamily="18" charset="0"/>
                <a:cs typeface="Times New Roman" panose="02020603050405020304" pitchFamily="18" charset="0"/>
              </a:rPr>
              <a:t>When students have positive relationships with their teachers, they tend to have a better attitude towards school, higher academic achievement and increased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a:latin typeface="Montserrat" panose="000005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a:latin typeface="Montserrat" panose="00000500000000000000" pitchFamily="2" charset="0"/>
                <a:ea typeface="Calibri" panose="020F0502020204030204" pitchFamily="34" charset="0"/>
                <a:cs typeface="Times New Roman" panose="02020603050405020304" pitchFamily="18" charset="0"/>
              </a:rPr>
              <a:t>Relationships also support students’ wellbeing and how they respond when corrected.</a:t>
            </a:r>
          </a:p>
        </p:txBody>
      </p:sp>
      <p:sp>
        <p:nvSpPr>
          <p:cNvPr id="5" name="Slide Number Placeholder 5">
            <a:extLst>
              <a:ext uri="{FF2B5EF4-FFF2-40B4-BE49-F238E27FC236}">
                <a16:creationId xmlns:a16="http://schemas.microsoft.com/office/drawing/2014/main" id="{6BC84CAD-021B-C3CB-4770-2B756DAD1101}"/>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12</a:t>
            </a:fld>
            <a:endParaRPr lang="en-US">
              <a:solidFill>
                <a:prstClr val="black"/>
              </a:solidFill>
            </a:endParaRPr>
          </a:p>
        </p:txBody>
      </p:sp>
    </p:spTree>
    <p:extLst>
      <p:ext uri="{BB962C8B-B14F-4D97-AF65-F5344CB8AC3E}">
        <p14:creationId xmlns:p14="http://schemas.microsoft.com/office/powerpoint/2010/main" val="402104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US" sz="1100" b="1" i="0" u="none" strike="noStrike" baseline="0">
                <a:latin typeface="Montserrat"/>
              </a:rPr>
              <a:t>Facilitator notes</a:t>
            </a:r>
          </a:p>
          <a:p>
            <a:r>
              <a:rPr lang="en-US" sz="1100" b="0" i="0" u="none" strike="noStrike" baseline="0">
                <a:latin typeface="Montserrat"/>
              </a:rPr>
              <a:t>Consider this diagram in light of your own relationships with students, parents and staff.</a:t>
            </a:r>
            <a:r>
              <a:rPr lang="en-US" sz="1100">
                <a:latin typeface="Montserrat"/>
              </a:rPr>
              <a:t> </a:t>
            </a:r>
            <a:endParaRPr lang="en-US" sz="1100" b="0" i="0" u="none" strike="noStrike" baseline="0">
              <a:latin typeface="Montserrat" panose="00000500000000000000" pitchFamily="2" charset="0"/>
            </a:endParaRPr>
          </a:p>
          <a:p>
            <a:endParaRPr lang="en-US" sz="1100" b="0" i="0" u="none" strike="noStrike" baseline="0">
              <a:latin typeface="Montserrat" panose="00000500000000000000" pitchFamily="2" charset="0"/>
            </a:endParaRPr>
          </a:p>
          <a:p>
            <a:r>
              <a:rPr lang="en-US" sz="1100" b="0" i="1" u="none" strike="noStrike" baseline="0">
                <a:latin typeface="Montserrat"/>
              </a:rPr>
              <a:t>Pause to allow participants to view and consider</a:t>
            </a:r>
            <a:r>
              <a:rPr lang="en-US" sz="1100" b="0" i="0" u="none" strike="noStrike" baseline="0">
                <a:latin typeface="Montserrat"/>
              </a:rPr>
              <a:t>.</a:t>
            </a:r>
          </a:p>
          <a:p>
            <a:endParaRPr lang="en-US" sz="1100" b="0" i="0" u="none" strike="noStrike" baseline="0">
              <a:latin typeface="Montserrat" panose="00000500000000000000" pitchFamily="2" charset="0"/>
            </a:endParaRPr>
          </a:p>
          <a:p>
            <a:pPr>
              <a:defRPr/>
            </a:pPr>
            <a:r>
              <a:rPr lang="en-US" sz="1100" b="0" i="0" u="none" strike="noStrike" baseline="0">
                <a:latin typeface="Montserrat"/>
              </a:rPr>
              <a:t>To develop relationships, humans need trust. It’s a precursor to developing relationships.</a:t>
            </a:r>
            <a:r>
              <a:rPr lang="en-US" sz="1100">
                <a:latin typeface="Montserrat"/>
              </a:rPr>
              <a:t> </a:t>
            </a:r>
            <a:endParaRPr lang="en-US" sz="1100" b="0" i="0" u="none" strike="noStrike" baseline="0">
              <a:latin typeface="Montserrat" panose="00000500000000000000" pitchFamily="2" charset="0"/>
            </a:endParaRPr>
          </a:p>
          <a:p>
            <a:endParaRPr lang="en-US" sz="1100" b="0" i="0" u="none" strike="noStrike" baseline="0">
              <a:latin typeface="Montserrat" panose="00000500000000000000" pitchFamily="2" charset="0"/>
            </a:endParaRPr>
          </a:p>
          <a:p>
            <a:r>
              <a:rPr lang="en-US" sz="1100" b="0" i="0" u="none" strike="noStrike" baseline="0">
                <a:latin typeface="Montserrat"/>
              </a:rPr>
              <a:t>And before trust, comes connections. They happen in every interaction, through eye contact, smile, positive tone of voice, conversation and physical presence. When we communicate warmly, show care and respond to our students, it fosters security, and over time, trust, resulting in the longer term in positive relationships.</a:t>
            </a:r>
            <a:r>
              <a:rPr lang="en-US" sz="1100">
                <a:latin typeface="Montserrat"/>
              </a:rPr>
              <a:t> </a:t>
            </a:r>
            <a:endParaRPr lang="en-US" sz="1100" b="0" i="0" u="none" strike="noStrike" baseline="0">
              <a:latin typeface="Montserrat" panose="00000500000000000000" pitchFamily="2" charset="0"/>
            </a:endParaRPr>
          </a:p>
        </p:txBody>
      </p:sp>
      <p:sp>
        <p:nvSpPr>
          <p:cNvPr id="4" name="Slide Number Placeholder 5">
            <a:extLst>
              <a:ext uri="{FF2B5EF4-FFF2-40B4-BE49-F238E27FC236}">
                <a16:creationId xmlns:a16="http://schemas.microsoft.com/office/drawing/2014/main" id="{63765B00-B3FD-E49E-3F31-DB880E1E7148}"/>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13</a:t>
            </a:fld>
            <a:endParaRPr lang="en-US">
              <a:solidFill>
                <a:prstClr val="black"/>
              </a:solidFill>
            </a:endParaRPr>
          </a:p>
        </p:txBody>
      </p:sp>
    </p:spTree>
    <p:extLst>
      <p:ext uri="{BB962C8B-B14F-4D97-AF65-F5344CB8AC3E}">
        <p14:creationId xmlns:p14="http://schemas.microsoft.com/office/powerpoint/2010/main" val="4249571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100" b="1" i="0" u="none" strike="noStrike" baseline="0">
                <a:latin typeface="Montserrat" panose="00000500000000000000" pitchFamily="2" charset="0"/>
              </a:rPr>
              <a:t>Preparation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a:latin typeface="Montserrat" panose="00000500000000000000" pitchFamily="2" charset="0"/>
              </a:rPr>
              <a:t>If you haven’t already, you may want to read Chapter 5 of AERO’s </a:t>
            </a:r>
            <a:r>
              <a:rPr lang="en-US" sz="1100">
                <a:latin typeface="Montserrat" panose="00000500000000000000" pitchFamily="2" charset="0"/>
              </a:rPr>
              <a:t>Foundational Classroom Management Resources </a:t>
            </a:r>
            <a:r>
              <a:rPr lang="en-US" sz="1100" b="0">
                <a:latin typeface="Montserrat" panose="00000500000000000000" pitchFamily="2" charset="0"/>
              </a:rPr>
              <a:t>Handbook to refresh your understanding and prepare to facilitate this slide.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i="0" u="none" strike="noStrike" baseline="0">
              <a:latin typeface="Montserrat" panose="00000500000000000000" pitchFamily="2" charset="0"/>
            </a:endParaRPr>
          </a:p>
          <a:p>
            <a:pPr marL="0" indent="0">
              <a:buFont typeface="Arial" panose="020B0604020202020204" pitchFamily="34" charset="0"/>
              <a:buNone/>
            </a:pPr>
            <a:r>
              <a:rPr lang="en-US" sz="1100" b="1" i="0" u="none" strike="noStrike" baseline="0">
                <a:latin typeface="Montserrat" panose="00000500000000000000" pitchFamily="2" charset="0"/>
              </a:rPr>
              <a:t>Facilitator notes</a:t>
            </a:r>
            <a:endParaRPr lang="en-US" sz="1100" b="0" i="0" u="none" strike="noStrike" baseline="0">
              <a:latin typeface="Montserrat" panose="00000500000000000000" pitchFamily="2" charset="0"/>
            </a:endParaRPr>
          </a:p>
          <a:p>
            <a:r>
              <a:rPr lang="en-US" sz="1100">
                <a:effectLst/>
                <a:latin typeface="Montserrat" panose="00000500000000000000" pitchFamily="2" charset="0"/>
              </a:rPr>
              <a:t>There are many things that contribute to building positive connections with students. These are 3 overarching approaches supported by research.</a:t>
            </a:r>
          </a:p>
          <a:p>
            <a:pPr marL="0" indent="0">
              <a:buFont typeface="Arial" panose="020B0604020202020204" pitchFamily="34" charset="0"/>
              <a:buNone/>
            </a:pPr>
            <a:endParaRPr lang="en-US" sz="1100" b="0" i="0" u="none" strike="noStrike" baseline="0">
              <a:latin typeface="Montserrat" panose="00000500000000000000" pitchFamily="2" charset="0"/>
            </a:endParaRPr>
          </a:p>
          <a:p>
            <a:pPr marL="0" indent="0">
              <a:buFont typeface="Arial" panose="020B0604020202020204" pitchFamily="34" charset="0"/>
              <a:buNone/>
            </a:pPr>
            <a:r>
              <a:rPr lang="en-US" sz="1100" b="0" i="1" u="none" strike="noStrike" baseline="0">
                <a:latin typeface="Montserrat" panose="00000500000000000000" pitchFamily="2" charset="0"/>
              </a:rPr>
              <a:t>Give participants time to read the slide.</a:t>
            </a:r>
          </a:p>
          <a:p>
            <a:pPr marL="0" indent="0">
              <a:buFont typeface="Arial" panose="020B0604020202020204" pitchFamily="34" charset="0"/>
              <a:buNone/>
            </a:pPr>
            <a:endParaRPr lang="en-US" sz="1100" b="0" i="0" u="none" strike="noStrike" baseline="0">
              <a:latin typeface="Montserrat" panose="00000500000000000000" pitchFamily="2" charset="0"/>
            </a:endParaRPr>
          </a:p>
          <a:p>
            <a:pPr marL="0" indent="0">
              <a:buFont typeface="Arial" panose="020B0604020202020204" pitchFamily="34" charset="0"/>
              <a:buNone/>
            </a:pPr>
            <a:r>
              <a:rPr lang="en-US" sz="1100" b="0" i="0" u="none" strike="noStrike" baseline="0">
                <a:latin typeface="Montserrat" panose="00000500000000000000" pitchFamily="2" charset="0"/>
              </a:rPr>
              <a:t>From the very first moments students interact with you, they’re identifying if you’re someone to approach or avoid. </a:t>
            </a:r>
          </a:p>
          <a:p>
            <a:pPr marL="171450" lvl="0" indent="-171450">
              <a:buFontTx/>
              <a:buChar char="-"/>
            </a:pPr>
            <a:r>
              <a:rPr lang="en-US" sz="1100" b="0" i="0" u="none" strike="noStrike" kern="1200" baseline="0">
                <a:latin typeface="Montserrat" panose="00000500000000000000" pitchFamily="2" charset="0"/>
                <a:ea typeface="+mn-ea"/>
                <a:cs typeface="+mn-cs"/>
              </a:rPr>
              <a:t>It’s important</a:t>
            </a:r>
            <a:r>
              <a:rPr lang="en-US" sz="1100" b="0" i="0" u="none" strike="noStrike" baseline="0">
                <a:latin typeface="Montserrat" panose="00000500000000000000" pitchFamily="2" charset="0"/>
              </a:rPr>
              <a:t> to note, positive interactions and communication are about more than just words - they’re about how you say them and the messages you send with your expressions, tone, gestures, eye contact and actions.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i="0" u="none" strike="noStrike" baseline="0">
                <a:latin typeface="Montserrat" panose="00000500000000000000" pitchFamily="2" charset="0"/>
              </a:rPr>
              <a:t>We also need to engage with families proactively, positively, calmly and respectfully.</a:t>
            </a:r>
            <a:r>
              <a:rPr lang="en-US" sz="1100">
                <a:latin typeface="Montserrat" panose="00000500000000000000" pitchFamily="2" charset="0"/>
              </a:rPr>
              <a:t> There is a great deal of evidence that families play an important role in their children’s learning</a:t>
            </a:r>
            <a:r>
              <a:rPr lang="en-US" sz="1100" kern="1200">
                <a:latin typeface="Montserrat" panose="00000500000000000000" pitchFamily="2" charset="0"/>
                <a:ea typeface="+mn-ea"/>
                <a:cs typeface="+mn-cs"/>
              </a:rPr>
              <a:t>. They have important insights and information to share.</a:t>
            </a:r>
          </a:p>
          <a:p>
            <a:pPr marL="171450" lvl="0" indent="-171450">
              <a:buFontTx/>
              <a:buChar char="-"/>
            </a:pPr>
            <a:r>
              <a:rPr lang="en-US" sz="1100" b="0" i="0" u="none" strike="noStrike" kern="1200" baseline="0">
                <a:latin typeface="Montserrat" panose="00000500000000000000" pitchFamily="2" charset="0"/>
                <a:ea typeface="+mn-ea"/>
                <a:cs typeface="+mn-cs"/>
              </a:rPr>
              <a:t>When</a:t>
            </a:r>
            <a:r>
              <a:rPr lang="en-US" sz="1100" b="0" i="0" u="none" strike="noStrike" baseline="0">
                <a:latin typeface="Montserrat" panose="00000500000000000000" pitchFamily="2" charset="0"/>
              </a:rPr>
              <a:t> you get to know your students, you’re building connections and developing trust with them. You’re able to understand them better, which supports you to teach them more effectively. </a:t>
            </a:r>
          </a:p>
        </p:txBody>
      </p:sp>
      <p:sp>
        <p:nvSpPr>
          <p:cNvPr id="4" name="Slide Number Placeholder 5">
            <a:extLst>
              <a:ext uri="{FF2B5EF4-FFF2-40B4-BE49-F238E27FC236}">
                <a16:creationId xmlns:a16="http://schemas.microsoft.com/office/drawing/2014/main" id="{C009A743-21AD-DDB3-4896-FDFC2F50C903}"/>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14</a:t>
            </a:fld>
            <a:endParaRPr lang="en-US">
              <a:solidFill>
                <a:prstClr val="black"/>
              </a:solidFill>
            </a:endParaRPr>
          </a:p>
        </p:txBody>
      </p:sp>
    </p:spTree>
    <p:extLst>
      <p:ext uri="{BB962C8B-B14F-4D97-AF65-F5344CB8AC3E}">
        <p14:creationId xmlns:p14="http://schemas.microsoft.com/office/powerpoint/2010/main" val="1591594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74BAC-1C8E-0C52-CD1C-8C8A814F8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6808E-DA98-2D33-7E63-845606708DB7}"/>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3BFED019-B3B5-1DE9-9C66-22297DEBB08D}"/>
              </a:ext>
            </a:extLst>
          </p:cNvPr>
          <p:cNvSpPr>
            <a:spLocks noGrp="1"/>
          </p:cNvSpPr>
          <p:nvPr>
            <p:ph type="body" idx="1"/>
          </p:nvPr>
        </p:nvSpPr>
        <p:spPr/>
        <p:txBody>
          <a:bodyPr/>
          <a:lstStyle/>
          <a:p>
            <a:r>
              <a:rPr lang="en-US" sz="1100" b="1">
                <a:latin typeface="Montserrat" panose="00000500000000000000" pitchFamily="2" charset="0"/>
              </a:rPr>
              <a:t>Preparation</a:t>
            </a:r>
          </a:p>
          <a:p>
            <a:pPr marL="171450" indent="-171450">
              <a:buFontTx/>
              <a:buChar char="-"/>
            </a:pPr>
            <a:r>
              <a:rPr lang="en-US" sz="1100" b="0">
                <a:latin typeface="Montserrat" panose="00000500000000000000" pitchFamily="2" charset="0"/>
              </a:rPr>
              <a:t>Consider whether this slide might be a good opportunity for participants to move around and speak to a different colleague.</a:t>
            </a:r>
          </a:p>
          <a:p>
            <a:pPr marL="171450" indent="-171450">
              <a:buFontTx/>
              <a:buChar char="-"/>
            </a:pPr>
            <a:r>
              <a:rPr lang="en-US" sz="1100" b="0" kern="1200">
                <a:solidFill>
                  <a:schemeClr val="tx1"/>
                </a:solidFill>
                <a:latin typeface="Montserrat" panose="00000500000000000000" pitchFamily="2" charset="0"/>
                <a:ea typeface="+mn-ea"/>
                <a:cs typeface="+mn-cs"/>
              </a:rPr>
              <a:t>Prepare to address responses that put the responsibility for these interactions on students by bringing the focus back to the importance of teachers proactively building positive connections with all students.</a:t>
            </a:r>
          </a:p>
          <a:p>
            <a:pPr marL="171450" indent="-171450">
              <a:buFontTx/>
              <a:buChar char="-"/>
            </a:pPr>
            <a:endParaRPr lang="en-US" sz="1100" b="1">
              <a:latin typeface="Montserrat" panose="00000500000000000000" pitchFamily="2" charset="0"/>
            </a:endParaRPr>
          </a:p>
          <a:p>
            <a:r>
              <a:rPr lang="en-US" sz="1100" b="1">
                <a:latin typeface="Montserrat" panose="00000500000000000000" pitchFamily="2" charset="0"/>
              </a:rPr>
              <a:t>Facilitator notes</a:t>
            </a:r>
          </a:p>
          <a:p>
            <a:r>
              <a:rPr lang="en-US" sz="1100" b="0" i="1">
                <a:latin typeface="Montserrat" panose="00000500000000000000" pitchFamily="2" charset="0"/>
              </a:rPr>
              <a:t>Give participants time to think-pair-share: reflect on these questions individually, discuss their responses with a colleague, then share with another pair or with the whole group. Allow 12 minutes for this reflection, discussion and sharing.</a:t>
            </a:r>
          </a:p>
        </p:txBody>
      </p:sp>
      <p:sp>
        <p:nvSpPr>
          <p:cNvPr id="4" name="Slide Number Placeholder 5">
            <a:extLst>
              <a:ext uri="{FF2B5EF4-FFF2-40B4-BE49-F238E27FC236}">
                <a16:creationId xmlns:a16="http://schemas.microsoft.com/office/drawing/2014/main" id="{BEEB8EAC-DCF8-76C2-85F5-C0354CC18958}"/>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15</a:t>
            </a:fld>
            <a:endParaRPr lang="en-US">
              <a:solidFill>
                <a:prstClr val="black"/>
              </a:solidFill>
            </a:endParaRPr>
          </a:p>
        </p:txBody>
      </p:sp>
    </p:spTree>
    <p:extLst>
      <p:ext uri="{BB962C8B-B14F-4D97-AF65-F5344CB8AC3E}">
        <p14:creationId xmlns:p14="http://schemas.microsoft.com/office/powerpoint/2010/main" val="2666775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50875"/>
            <a:ext cx="5759450" cy="3240088"/>
          </a:xfrm>
        </p:spPr>
      </p:sp>
      <p:sp>
        <p:nvSpPr>
          <p:cNvPr id="3" name="Notes Placeholder 2"/>
          <p:cNvSpPr>
            <a:spLocks noGrp="1"/>
          </p:cNvSpPr>
          <p:nvPr>
            <p:ph type="body" idx="1"/>
          </p:nvPr>
        </p:nvSpPr>
        <p:spPr>
          <a:xfrm>
            <a:off x="686364" y="4051392"/>
            <a:ext cx="5852160" cy="4730128"/>
          </a:xfrm>
        </p:spPr>
        <p:txBody>
          <a:bodyPr/>
          <a:lstStyle/>
          <a:p>
            <a:r>
              <a:rPr lang="en-US" sz="1100" b="1">
                <a:latin typeface="Montserrat"/>
              </a:rPr>
              <a:t>Preparation</a:t>
            </a:r>
            <a:endParaRPr lang="en-US" sz="1100">
              <a:latin typeface="Montserrat"/>
            </a:endParaRPr>
          </a:p>
          <a:p>
            <a:pPr marL="171450" indent="-171450">
              <a:buFontTx/>
              <a:buChar char="-"/>
              <a:defRPr/>
            </a:pPr>
            <a:r>
              <a:rPr lang="en-US" sz="1100" b="0">
                <a:latin typeface="Montserrat"/>
              </a:rPr>
              <a:t>Prior to facilitating this section, you may want to read Chapters 2, 3 and 4 of AERO’s </a:t>
            </a:r>
            <a:r>
              <a:rPr lang="en-US" sz="1100">
                <a:latin typeface="Montserrat"/>
              </a:rPr>
              <a:t>Foundational Classroom Management Resources </a:t>
            </a:r>
            <a:r>
              <a:rPr lang="en-US" sz="1100" b="0">
                <a:latin typeface="Montserrat"/>
              </a:rPr>
              <a:t>Handbook. You may want to refer participants to the relevant chapter if you’re unsure </a:t>
            </a:r>
            <a:r>
              <a:rPr lang="en-US" sz="1100">
                <a:latin typeface="Montserrat"/>
              </a:rPr>
              <a:t>how to answer a question.</a:t>
            </a:r>
            <a:endParaRPr lang="en-US" sz="1100" b="0">
              <a:latin typeface="Montserrat"/>
              <a:ea typeface="Calibri" panose="020F0502020204030204"/>
              <a:cs typeface="Calibri"/>
            </a:endParaRPr>
          </a:p>
          <a:p>
            <a:pPr marL="171450" indent="-171450">
              <a:buFontTx/>
              <a:buChar char="-"/>
            </a:pPr>
            <a:r>
              <a:rPr lang="en-US" sz="1100" b="0">
                <a:latin typeface="Montserrat" panose="00000500000000000000" pitchFamily="2" charset="0"/>
              </a:rPr>
              <a:t>Consider if there are family and/or community expectations, routines and rules that you can speak to as examples.</a:t>
            </a:r>
            <a:r>
              <a:rPr lang="en-US" sz="1100">
                <a:latin typeface="Montserrat" panose="00000500000000000000" pitchFamily="2" charset="0"/>
              </a:rPr>
              <a:t> If so, add these to the facilitator notes before the third par</a:t>
            </a:r>
            <a:r>
              <a:rPr lang="en-US">
                <a:latin typeface="Montserrat" panose="00000500000000000000" pitchFamily="2" charset="0"/>
              </a:rPr>
              <a:t>agraph (i.e., before ‘Students will need varying levels…’)</a:t>
            </a:r>
          </a:p>
          <a:p>
            <a:pPr marL="171450" indent="-171450">
              <a:buFontTx/>
              <a:buChar char="-"/>
            </a:pPr>
            <a:endParaRPr lang="en-US">
              <a:latin typeface="Montserrat" panose="00000500000000000000" pitchFamily="2" charset="0"/>
            </a:endParaRPr>
          </a:p>
          <a:p>
            <a:pPr defTabSz="966612">
              <a:defRPr/>
            </a:pPr>
            <a:r>
              <a:rPr lang="en-US" sz="1100" b="1" i="0">
                <a:latin typeface="Montserrat"/>
              </a:rPr>
              <a:t>Facilitator notes</a:t>
            </a:r>
            <a:endParaRPr lang="en-US" sz="1100" b="1" i="0">
              <a:latin typeface="Montserrat"/>
              <a:cs typeface="Calibri"/>
            </a:endParaRPr>
          </a:p>
          <a:p>
            <a:pPr defTabSz="966612">
              <a:defRPr/>
            </a:pPr>
            <a:r>
              <a:rPr lang="en-US" sz="1100" i="0">
                <a:latin typeface="Montserrat"/>
              </a:rPr>
              <a:t>Establishing and maintaining positive teacher</a:t>
            </a:r>
            <a:r>
              <a:rPr lang="en-US" sz="1100" i="0">
                <a:latin typeface="Times New Roman"/>
                <a:cs typeface="Times New Roman"/>
              </a:rPr>
              <a:t>–</a:t>
            </a:r>
            <a:r>
              <a:rPr lang="en-US" sz="1100" i="0">
                <a:latin typeface="Montserrat"/>
              </a:rPr>
              <a:t>student relationships helps to </a:t>
            </a:r>
            <a:r>
              <a:rPr lang="en-US" sz="1100" b="0" i="0">
                <a:latin typeface="Montserrat"/>
              </a:rPr>
              <a:t>supportively</a:t>
            </a:r>
            <a:r>
              <a:rPr lang="en-US" sz="1100" b="1" i="0">
                <a:latin typeface="Montserrat"/>
              </a:rPr>
              <a:t> </a:t>
            </a:r>
            <a:r>
              <a:rPr lang="en-US" sz="1100" b="0" i="0">
                <a:latin typeface="Montserrat"/>
              </a:rPr>
              <a:t>establish and </a:t>
            </a:r>
            <a:r>
              <a:rPr lang="en-US" sz="1100" i="0">
                <a:latin typeface="Montserrat"/>
              </a:rPr>
              <a:t>maintain high expectations, routines and rules.</a:t>
            </a:r>
            <a:endParaRPr lang="en-US" sz="1100" i="0">
              <a:latin typeface="Montserrat"/>
              <a:cs typeface="Calibri"/>
            </a:endParaRPr>
          </a:p>
          <a:p>
            <a:pPr defTabSz="966612">
              <a:defRPr/>
            </a:pPr>
            <a:endParaRPr lang="en-US" sz="1100" i="0">
              <a:latin typeface="Montserrat" panose="00000500000000000000" pitchFamily="2" charset="0"/>
            </a:endParaRPr>
          </a:p>
          <a:p>
            <a:pPr defTabSz="966612">
              <a:defRPr/>
            </a:pPr>
            <a:r>
              <a:rPr lang="en-US" sz="1100">
                <a:effectLst/>
                <a:latin typeface="Montserrat"/>
              </a:rPr>
              <a:t>Expectations, routines and rules should be established by the school with consideration given to the school community’s values and perspectives. Teachers and the families of students they work with may have different expectations about what is appropriate behaviour to support learning. Through attentive listening and development of meaningful relationships, schools can work in partnership with families and the community, so they are actively involved in shaping and understanding the school’s expectations for learning and behaviour.</a:t>
            </a:r>
            <a:r>
              <a:rPr lang="en-US">
                <a:latin typeface="Montserrat"/>
              </a:rPr>
              <a:t> </a:t>
            </a:r>
            <a:endParaRPr lang="en-US" sz="1100">
              <a:effectLst/>
              <a:latin typeface="Montserrat" panose="00000500000000000000" pitchFamily="2" charset="0"/>
            </a:endParaRPr>
          </a:p>
          <a:p>
            <a:pPr defTabSz="966612">
              <a:defRPr/>
            </a:pPr>
            <a:endParaRPr lang="en-US" sz="1100" b="0" i="0" u="none" strike="noStrike">
              <a:effectLst/>
              <a:latin typeface="Montserrat" panose="00000500000000000000" pitchFamily="2" charset="0"/>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100">
                <a:latin typeface="Montserrat"/>
                <a:ea typeface="Times New Roman" panose="02020603050405020304" pitchFamily="18" charset="0"/>
                <a:cs typeface="Segoe UI" panose="020B0502040204020203" pitchFamily="34" charset="0"/>
              </a:rPr>
              <a:t>Students will need varying levels of support to establish positive relationships, meet high </a:t>
            </a:r>
            <a:r>
              <a:rPr lang="en-AU" sz="1100">
                <a:latin typeface="Montserrat"/>
                <a:ea typeface="Times New Roman" panose="02020603050405020304" pitchFamily="18" charset="0"/>
                <a:cs typeface="Segoe UI" panose="020B0502040204020203" pitchFamily="34" charset="0"/>
              </a:rPr>
              <a:t>expectations and enact the routines and rules.</a:t>
            </a:r>
            <a:endParaRPr lang="en-US" sz="1100">
              <a:latin typeface="Montserrat"/>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ontserrat"/>
                <a:ea typeface="Times New Roman" panose="02020603050405020304" pitchFamily="18" charset="0"/>
                <a:cs typeface="Segoe UI" panose="020B0502040204020203" pitchFamily="34" charset="0"/>
              </a:rPr>
              <a:t>Some students may require different point-in-time </a:t>
            </a:r>
            <a:r>
              <a:rPr lang="en-AU" sz="1100">
                <a:latin typeface="Montserrat"/>
                <a:ea typeface="Times New Roman" panose="02020603050405020304" pitchFamily="18" charset="0"/>
                <a:cs typeface="Segoe UI" panose="020B0502040204020203" pitchFamily="34" charset="0"/>
              </a:rPr>
              <a:t>expectations</a:t>
            </a:r>
            <a:r>
              <a:rPr lang="en-US" sz="1100">
                <a:latin typeface="Montserrat"/>
                <a:ea typeface="Times New Roman" panose="02020603050405020304" pitchFamily="18" charset="0"/>
                <a:cs typeface="Segoe UI" panose="020B0502040204020203" pitchFamily="34" charset="0"/>
              </a:rPr>
              <a:t> as we support them in developing their skills. </a:t>
            </a:r>
          </a:p>
        </p:txBody>
      </p:sp>
      <p:sp>
        <p:nvSpPr>
          <p:cNvPr id="7" name="Slide Number Placeholder 5">
            <a:extLst>
              <a:ext uri="{FF2B5EF4-FFF2-40B4-BE49-F238E27FC236}">
                <a16:creationId xmlns:a16="http://schemas.microsoft.com/office/drawing/2014/main" id="{A2D8C076-ED5B-30CC-80C3-052C6535094F}"/>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16</a:t>
            </a:fld>
            <a:endParaRPr lang="en-US">
              <a:solidFill>
                <a:prstClr val="black"/>
              </a:solidFill>
            </a:endParaRPr>
          </a:p>
        </p:txBody>
      </p:sp>
    </p:spTree>
    <p:extLst>
      <p:ext uri="{BB962C8B-B14F-4D97-AF65-F5344CB8AC3E}">
        <p14:creationId xmlns:p14="http://schemas.microsoft.com/office/powerpoint/2010/main" val="2920012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indent="0" defTabSz="966612">
              <a:buFont typeface="Arial" panose="020B0604020202020204" pitchFamily="34" charset="0"/>
              <a:buNone/>
              <a:defRPr/>
            </a:pPr>
            <a:r>
              <a:rPr lang="en-US" sz="1100" b="1" kern="100">
                <a:latin typeface="Montserrat"/>
                <a:ea typeface="Calibri"/>
                <a:cs typeface="Times New Roman" panose="02020603050405020304" pitchFamily="18" charset="0"/>
              </a:rPr>
              <a:t>Facilitator notes</a:t>
            </a:r>
          </a:p>
          <a:p>
            <a:pPr marL="0" indent="0" defTabSz="966612">
              <a:buFont typeface="Arial" panose="020B0604020202020204" pitchFamily="34" charset="0"/>
              <a:buNone/>
              <a:defRPr/>
            </a:pPr>
            <a:r>
              <a:rPr lang="en-US" sz="1100" b="1" kern="100">
                <a:latin typeface="Montserrat"/>
                <a:ea typeface="Calibri"/>
                <a:cs typeface="Times New Roman" panose="02020603050405020304" pitchFamily="18" charset="0"/>
              </a:rPr>
              <a:t>Safety</a:t>
            </a:r>
            <a:r>
              <a:rPr lang="en-US" sz="1100" kern="100">
                <a:latin typeface="Montserrat"/>
                <a:ea typeface="Calibri"/>
                <a:cs typeface="Times New Roman" panose="02020603050405020304" pitchFamily="18" charset="0"/>
              </a:rPr>
              <a:t> is the number one priority of every school and high expectations, routines and rules support safety.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u="none" strike="noStrike" baseline="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u="none" strike="noStrike" baseline="0">
                <a:latin typeface="Montserrat"/>
              </a:rPr>
              <a:t>High expectations, routines and rules:</a:t>
            </a:r>
          </a:p>
          <a:p>
            <a:pPr marL="171450" indent="-171450">
              <a:buFontTx/>
              <a:buChar char="-"/>
              <a:defRPr/>
            </a:pPr>
            <a:r>
              <a:rPr lang="en-US" sz="1100" b="0" i="0" u="none" strike="noStrike" baseline="0">
                <a:latin typeface="Montserrat"/>
              </a:rPr>
              <a:t>provide clear guidelines to students.</a:t>
            </a:r>
            <a:r>
              <a:rPr lang="en-US">
                <a:latin typeface="Montserrat"/>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i="0">
                <a:effectLst/>
                <a:latin typeface="Montserrat"/>
              </a:rPr>
              <a:t>provide predictability because they don’t often change and are the same every day.</a:t>
            </a:r>
            <a:r>
              <a:rPr lang="en-US">
                <a:latin typeface="Montserrat"/>
              </a:rPr>
              <a:t> </a:t>
            </a:r>
            <a:r>
              <a:rPr lang="en-US" sz="1100" b="0" i="0">
                <a:effectLst/>
                <a:latin typeface="Montserrat"/>
              </a:rPr>
              <a:t> People, including students, love predictability. They like to know what to expect and what is expected of them, and they like to know that this is consistent.</a:t>
            </a:r>
          </a:p>
          <a:p>
            <a:pPr marL="171450" lvl="0" indent="-171450">
              <a:buFontTx/>
              <a:buChar char="-"/>
            </a:pPr>
            <a:r>
              <a:rPr lang="en-US" sz="1100" b="0" i="0" u="none" strike="noStrike" baseline="0">
                <a:latin typeface="Montserrat"/>
              </a:rPr>
              <a:t>support the effective operation of the school and classrooms, </a:t>
            </a:r>
            <a:r>
              <a:rPr lang="en-US" sz="1100" b="0" i="0" u="none" strike="noStrike" baseline="0" err="1">
                <a:latin typeface="Montserrat"/>
              </a:rPr>
              <a:t>maximising</a:t>
            </a:r>
            <a:r>
              <a:rPr lang="en-US" sz="1100" b="0" i="0" u="none" strike="noStrike" baseline="0">
                <a:latin typeface="Montserrat"/>
              </a:rPr>
              <a:t> learning time while keeping everyone safe.</a:t>
            </a:r>
          </a:p>
        </p:txBody>
      </p:sp>
      <p:sp>
        <p:nvSpPr>
          <p:cNvPr id="4" name="Slide Number Placeholder 5">
            <a:extLst>
              <a:ext uri="{FF2B5EF4-FFF2-40B4-BE49-F238E27FC236}">
                <a16:creationId xmlns:a16="http://schemas.microsoft.com/office/drawing/2014/main" id="{21C18C59-E3EC-0667-9E03-2AB3FA20CF38}"/>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17</a:t>
            </a:fld>
            <a:endParaRPr lang="en-US">
              <a:solidFill>
                <a:prstClr val="black"/>
              </a:solidFill>
            </a:endParaRPr>
          </a:p>
        </p:txBody>
      </p:sp>
    </p:spTree>
    <p:extLst>
      <p:ext uri="{BB962C8B-B14F-4D97-AF65-F5344CB8AC3E}">
        <p14:creationId xmlns:p14="http://schemas.microsoft.com/office/powerpoint/2010/main" val="4146379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00">
                <a:latin typeface="Montserrat" panose="00000500000000000000" pitchFamily="2" charset="0"/>
                <a:ea typeface="Calibri" panose="020F0502020204030204" pitchFamily="34" charset="0"/>
                <a:cs typeface="Times New Roman" panose="02020603050405020304" pitchFamily="18" charset="0"/>
              </a:rPr>
              <a:t>Facilitator notes</a:t>
            </a:r>
          </a:p>
          <a:p>
            <a:r>
              <a:rPr kumimoji="0" lang="en-US" sz="1100" b="0" i="0" u="none" strike="noStrike" kern="1200" cap="none" spc="0" normalizeH="0" baseline="0" noProof="0">
                <a:ln>
                  <a:noFill/>
                </a:ln>
                <a:effectLst/>
                <a:uLnTx/>
                <a:uFillTx/>
                <a:latin typeface="Montserrat" panose="00000500000000000000" pitchFamily="2" charset="0"/>
                <a:ea typeface="+mn-ea"/>
                <a:cs typeface="+mn-cs"/>
              </a:rPr>
              <a:t>Explicitly teaching (rather than just telling) then revising and reinforcing the high expectations, routines and rules builds shared understanding and practice in the classroom and across the school by teaching </a:t>
            </a:r>
            <a:r>
              <a:rPr lang="en-US" sz="1100" b="0" i="0" u="none" strike="noStrike" baseline="0">
                <a:latin typeface="Montserrat" panose="00000500000000000000" pitchFamily="2" charset="0"/>
              </a:rPr>
              <a:t>students what to do, what not to do and how to demonstrate the expected </a:t>
            </a:r>
            <a:r>
              <a:rPr lang="en-US" sz="1100" b="0" i="0" u="none" strike="noStrike" baseline="0" err="1">
                <a:latin typeface="Montserrat" panose="00000500000000000000" pitchFamily="2" charset="0"/>
              </a:rPr>
              <a:t>behaviours</a:t>
            </a:r>
            <a:r>
              <a:rPr lang="en-US" sz="1100" b="0" i="0" u="none" strike="noStrike" baseline="0">
                <a:latin typeface="Montserrat" panose="00000500000000000000" pitchFamily="2" charset="0"/>
              </a:rPr>
              <a:t>. </a:t>
            </a:r>
          </a:p>
          <a:p>
            <a:endParaRPr lang="en-US" sz="1100" b="0" i="0" u="none" strike="noStrike" baseline="0">
              <a:latin typeface="Montserrat" panose="00000500000000000000" pitchFamily="2" charset="0"/>
            </a:endParaRPr>
          </a:p>
          <a:p>
            <a:r>
              <a:rPr lang="en-US" sz="1100" b="0" i="0" u="none" strike="noStrike" baseline="0">
                <a:latin typeface="Montserrat" panose="00000500000000000000" pitchFamily="2" charset="0"/>
              </a:rPr>
              <a:t>Once taught, high expectations, routines and rules can be referenced to support students’ safety and learning </a:t>
            </a:r>
            <a:r>
              <a:rPr lang="en-US" sz="1100" b="0" i="0" u="none" strike="noStrike" baseline="0">
                <a:latin typeface="Times New Roman" panose="02020603050405020304" pitchFamily="18" charset="0"/>
                <a:cs typeface="Times New Roman" panose="02020603050405020304" pitchFamily="18" charset="0"/>
              </a:rPr>
              <a:t>–</a:t>
            </a:r>
            <a:r>
              <a:rPr lang="en-US" sz="1100" b="0" i="0" u="none" strike="noStrike" baseline="0">
                <a:latin typeface="Montserrat" panose="00000500000000000000" pitchFamily="2" charset="0"/>
              </a:rPr>
              <a:t> for example, if a student isn’t completing a learning task because they say it’s too hard, instead of demanding its completion and outlining the consequences for non-compliance, we can share our expectations that they will complete the learning task because </a:t>
            </a:r>
            <a:r>
              <a:rPr lang="en-US" sz="1100">
                <a:effectLst/>
                <a:latin typeface="Montserrat" panose="00000500000000000000" pitchFamily="2" charset="0"/>
              </a:rPr>
              <a:t>we believe they have the ability to do so</a:t>
            </a:r>
            <a:r>
              <a:rPr lang="en-US" sz="1100" b="0" i="0" u="none" strike="noStrike" baseline="0">
                <a:latin typeface="Montserrat" panose="00000500000000000000" pitchFamily="2" charset="0"/>
              </a:rPr>
              <a:t>.  We allow them to discuss any concerns or difficulties, and provide the support needed so the student can complete it successfully. </a:t>
            </a:r>
            <a:endParaRPr lang="en-AU"/>
          </a:p>
        </p:txBody>
      </p:sp>
      <p:sp>
        <p:nvSpPr>
          <p:cNvPr id="4" name="Slide Number Placeholder 3"/>
          <p:cNvSpPr>
            <a:spLocks noGrp="1"/>
          </p:cNvSpPr>
          <p:nvPr>
            <p:ph type="sldNum" sz="quarter" idx="5"/>
          </p:nvPr>
        </p:nvSpPr>
        <p:spPr/>
        <p:txBody>
          <a:bodyPr/>
          <a:lstStyle/>
          <a:p>
            <a:fld id="{B36E7EC0-9BE3-5541-9D76-7DE32A6C9D42}" type="slidenum">
              <a:rPr lang="en-US" smtClean="0"/>
              <a:pPr/>
              <a:t>18</a:t>
            </a:fld>
            <a:endParaRPr lang="en-US"/>
          </a:p>
        </p:txBody>
      </p:sp>
    </p:spTree>
    <p:extLst>
      <p:ext uri="{BB962C8B-B14F-4D97-AF65-F5344CB8AC3E}">
        <p14:creationId xmlns:p14="http://schemas.microsoft.com/office/powerpoint/2010/main" val="1038458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Montserrat" panose="00000500000000000000" pitchFamily="2" charset="0"/>
                <a:ea typeface="Times New Roman" panose="02020603050405020304" pitchFamily="18" charset="0"/>
                <a:cs typeface="Segoe UI" panose="020B0502040204020203" pitchFamily="34" charset="0"/>
              </a:rPr>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a:latin typeface="Montserrat" panose="00000500000000000000" pitchFamily="2" charset="0"/>
                <a:ea typeface="Times New Roman" panose="02020603050405020304" pitchFamily="18" charset="0"/>
                <a:cs typeface="Segoe UI" panose="020B0502040204020203" pitchFamily="34" charset="0"/>
              </a:rPr>
              <a:t>You may want to edit the slide to reflect your school and the age of your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latin typeface="Montserrat" panose="00000500000000000000" pitchFamily="2"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Montserrat" panose="00000500000000000000" pitchFamily="2" charset="0"/>
                <a:ea typeface="Times New Roman" panose="02020603050405020304" pitchFamily="18" charset="0"/>
                <a:cs typeface="Segoe UI" panose="020B0502040204020203"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Montserrat" panose="00000500000000000000" pitchFamily="2" charset="0"/>
                <a:cs typeface="Segoe UI"/>
              </a:rPr>
              <a:t>When we say we have high expectations, it’s important to be very clear about what they are and ensure they’re actually high by including </a:t>
            </a:r>
            <a:r>
              <a:rPr lang="en-US" sz="1100">
                <a:latin typeface="Montserrat" panose="00000500000000000000" pitchFamily="2" charset="0"/>
                <a:ea typeface="Times New Roman" panose="02020603050405020304" pitchFamily="18" charset="0"/>
                <a:cs typeface="Segoe UI" panose="020B0502040204020203" pitchFamily="34" charset="0"/>
              </a:rPr>
              <a:t>specific information about what students do, how they do it and when they do it. </a:t>
            </a:r>
            <a:endParaRPr lang="en-US" sz="11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a:latin typeface="Montserrat" panose="00000500000000000000" pitchFamily="2"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latin typeface="Montserrat" panose="00000500000000000000" pitchFamily="2" charset="0"/>
                <a:ea typeface="Times New Roman" panose="02020603050405020304" pitchFamily="18" charset="0"/>
                <a:cs typeface="Segoe UI" panose="020B0502040204020203" pitchFamily="34" charset="0"/>
              </a:rPr>
              <a:t>Give participants time to read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latin typeface="Montserrat" panose="00000500000000000000" pitchFamily="2" charset="0"/>
              <a:ea typeface="Times New Roman" panose="020206030504050203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ontserrat" panose="00000500000000000000" pitchFamily="2" charset="0"/>
                <a:ea typeface="Times New Roman" panose="02020603050405020304" pitchFamily="18" charset="0"/>
                <a:cs typeface="Segoe UI" panose="020B0502040204020203" pitchFamily="34" charset="0"/>
              </a:rPr>
              <a:t>Notice that these expectations are high and include specific information about what students do, how they do it and when they do it. </a:t>
            </a:r>
          </a:p>
        </p:txBody>
      </p:sp>
      <p:sp>
        <p:nvSpPr>
          <p:cNvPr id="4" name="Slide Number Placeholder 5">
            <a:extLst>
              <a:ext uri="{FF2B5EF4-FFF2-40B4-BE49-F238E27FC236}">
                <a16:creationId xmlns:a16="http://schemas.microsoft.com/office/drawing/2014/main" id="{88A602E7-D882-E21F-6EE9-CCC98BDE5C8D}"/>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19</a:t>
            </a:fld>
            <a:endParaRPr lang="en-US">
              <a:solidFill>
                <a:prstClr val="black"/>
              </a:solidFill>
            </a:endParaRPr>
          </a:p>
        </p:txBody>
      </p:sp>
    </p:spTree>
    <p:extLst>
      <p:ext uri="{BB962C8B-B14F-4D97-AF65-F5344CB8AC3E}">
        <p14:creationId xmlns:p14="http://schemas.microsoft.com/office/powerpoint/2010/main" val="462855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650875"/>
            <a:ext cx="5487987" cy="3087688"/>
          </a:xfrm>
        </p:spPr>
      </p:sp>
      <p:sp>
        <p:nvSpPr>
          <p:cNvPr id="3" name="Notes Placeholder 2"/>
          <p:cNvSpPr>
            <a:spLocks noGrp="1"/>
          </p:cNvSpPr>
          <p:nvPr>
            <p:ph type="body" idx="1"/>
          </p:nvPr>
        </p:nvSpPr>
        <p:spPr>
          <a:xfrm>
            <a:off x="688627" y="3807266"/>
            <a:ext cx="5788373" cy="5983111"/>
          </a:xfrm>
        </p:spPr>
        <p:txBody>
          <a:bodyPr/>
          <a:lstStyle/>
          <a:p>
            <a:r>
              <a:rPr lang="en-US" b="1">
                <a:ea typeface="Calibri"/>
                <a:cs typeface="Arial" panose="020B0604020202020204" pitchFamily="34" charset="0"/>
              </a:rPr>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ea typeface="Calibri"/>
                <a:cs typeface="Arial" panose="020B0604020202020204" pitchFamily="34" charset="0"/>
              </a:rPr>
              <a:t>You may want to </a:t>
            </a:r>
            <a:r>
              <a:rPr lang="en-US" kern="1200">
                <a:ea typeface="Calibri"/>
                <a:cs typeface="Arial" panose="020B0604020202020204" pitchFamily="34" charset="0"/>
              </a:rPr>
              <a:t>spread the </a:t>
            </a:r>
            <a:r>
              <a:rPr lang="en-US" b="1" kern="1200">
                <a:cs typeface="Arial" panose="020B0604020202020204" pitchFamily="34" charset="0"/>
              </a:rPr>
              <a:t>Evidence-Based Approaches for Effective Classroom Management</a:t>
            </a:r>
            <a:r>
              <a:rPr lang="en-AU" b="1" kern="1200">
                <a:cs typeface="Arial" panose="020B0604020202020204" pitchFamily="34" charset="0"/>
              </a:rPr>
              <a:t> </a:t>
            </a:r>
            <a:r>
              <a:rPr lang="en-AU" b="0" kern="1200">
                <a:cs typeface="Arial" panose="020B0604020202020204" pitchFamily="34" charset="0"/>
              </a:rPr>
              <a:t>professional learning </a:t>
            </a:r>
            <a:r>
              <a:rPr lang="en-US" kern="1200">
                <a:cs typeface="Arial" panose="020B0604020202020204" pitchFamily="34" charset="0"/>
              </a:rPr>
              <a:t>over </a:t>
            </a:r>
            <a:r>
              <a:rPr lang="en-US" b="0" i="0">
                <a:cs typeface="Arial" panose="020B0604020202020204" pitchFamily="34" charset="0"/>
              </a:rPr>
              <a:t>3 sessions: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cs typeface="Arial" panose="020B0604020202020204" pitchFamily="34" charset="0"/>
              </a:rPr>
              <a:t>Session 1: Introduction and positive relationships (up to slide 15, approximately 30 minutes)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cs typeface="Arial" panose="020B0604020202020204" pitchFamily="34" charset="0"/>
              </a:rPr>
              <a:t>Session 2: High expectations, routines and rules (slides </a:t>
            </a:r>
            <a:r>
              <a:rPr lang="en-US" b="0" i="0" dirty="0">
                <a:cs typeface="Arial" panose="020B0604020202020204" pitchFamily="34" charset="0"/>
              </a:rPr>
              <a:t>16–28</a:t>
            </a:r>
            <a:r>
              <a:rPr lang="en-US" b="0" i="0">
                <a:cs typeface="Arial" panose="020B0604020202020204" pitchFamily="34" charset="0"/>
              </a:rPr>
              <a:t>, approximately 40 minutes)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cs typeface="Arial" panose="020B0604020202020204" pitchFamily="34" charset="0"/>
              </a:rPr>
              <a:t>Session 3: Classroom management skills, planning for classroom management and responding to disengaged and disruptive behaviour, with final activity (slides </a:t>
            </a:r>
            <a:r>
              <a:rPr lang="en-US" b="0" i="0" dirty="0">
                <a:cs typeface="Arial" panose="020B0604020202020204" pitchFamily="34" charset="0"/>
              </a:rPr>
              <a:t>29–48</a:t>
            </a:r>
            <a:r>
              <a:rPr lang="en-US" b="0" i="0">
                <a:cs typeface="Arial" panose="020B0604020202020204" pitchFamily="34" charset="0"/>
              </a:rPr>
              <a:t>, approximately 35 minutes).</a:t>
            </a:r>
          </a:p>
          <a:p>
            <a:pPr marL="171450" indent="-171450">
              <a:buFontTx/>
              <a:buChar char="-"/>
            </a:pPr>
            <a:r>
              <a:rPr lang="en-US" b="0">
                <a:ea typeface="Calibri"/>
                <a:cs typeface="Arial" panose="020B0604020202020204" pitchFamily="34" charset="0"/>
              </a:rPr>
              <a:t>On this (and every) slide, consider the staff in your context and whether the language and tone of the facilitator notes </a:t>
            </a:r>
            <a:r>
              <a:rPr lang="en-US">
                <a:ea typeface="Calibri"/>
                <a:cs typeface="Arial" panose="020B0604020202020204" pitchFamily="34" charset="0"/>
              </a:rPr>
              <a:t>need</a:t>
            </a:r>
            <a:r>
              <a:rPr lang="en-US" b="0">
                <a:ea typeface="Calibri"/>
                <a:cs typeface="Arial" panose="020B0604020202020204" pitchFamily="34" charset="0"/>
              </a:rPr>
              <a:t> to be adjusted for them.</a:t>
            </a:r>
          </a:p>
          <a:p>
            <a:pPr marL="171450" indent="-171450">
              <a:buFontTx/>
              <a:buChar char="-"/>
            </a:pPr>
            <a:r>
              <a:rPr lang="en-US" b="0">
                <a:ea typeface="Calibri"/>
                <a:cs typeface="Arial" panose="020B0604020202020204" pitchFamily="34" charset="0"/>
              </a:rPr>
              <a:t>Consider </a:t>
            </a:r>
            <a:r>
              <a:rPr lang="en-US">
                <a:ea typeface="Calibri"/>
                <a:cs typeface="Arial" panose="020B0604020202020204" pitchFamily="34" charset="0"/>
              </a:rPr>
              <a:t>asking</a:t>
            </a:r>
            <a:r>
              <a:rPr lang="en-US" b="0">
                <a:ea typeface="Calibri"/>
                <a:cs typeface="Arial" panose="020B0604020202020204" pitchFamily="34" charset="0"/>
              </a:rPr>
              <a:t> experienced teachers in your school to share their expertise or specific experiences during the session or co-facilitate parts of this session with you.</a:t>
            </a:r>
          </a:p>
          <a:p>
            <a:pPr marL="171450" indent="-171450">
              <a:buFontTx/>
              <a:buChar char="-"/>
            </a:pPr>
            <a:r>
              <a:rPr lang="en-US" b="0">
                <a:ea typeface="Calibri"/>
                <a:cs typeface="Arial" panose="020B0604020202020204" pitchFamily="34" charset="0"/>
              </a:rPr>
              <a:t>Consider your rationale for </a:t>
            </a:r>
            <a:r>
              <a:rPr kumimoji="0" lang="en-US" b="0" i="0" u="none" strike="noStrike" kern="1200" cap="none" spc="0" normalizeH="0" baseline="0" noProof="0">
                <a:ln>
                  <a:noFill/>
                </a:ln>
                <a:effectLst/>
                <a:uLnTx/>
                <a:uFillTx/>
              </a:rPr>
              <a:t>developing a shared understanding of effective classroom management approaches and practice.  H</a:t>
            </a:r>
            <a:r>
              <a:rPr lang="en-US" b="0">
                <a:ea typeface="Calibri"/>
                <a:cs typeface="Arial" panose="020B0604020202020204" pitchFamily="34" charset="0"/>
              </a:rPr>
              <a:t>ow might you explain this rationale to staff?  For example, you might identify from school survey and/or behaviour data the need to explore the evidence-based practices in classroom management to support student safety and learning.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1">
                <a:effectLst/>
                <a:cs typeface="Arial" panose="020B0604020202020204" pitchFamily="34" charset="0"/>
              </a:rPr>
              <a:t>Remember to delete the preparation section in each slide note </a:t>
            </a:r>
            <a:r>
              <a:rPr lang="en-AU" b="1" i="1">
                <a:effectLst/>
                <a:cs typeface="Arial" panose="020B0604020202020204" pitchFamily="34" charset="0"/>
              </a:rPr>
              <a:t>once you’ve followed its instructions.</a:t>
            </a:r>
            <a:endParaRPr lang="en-AU" b="1" i="1">
              <a:cs typeface="Arial" panose="020B0604020202020204" pitchFamily="34" charset="0"/>
            </a:endParaRPr>
          </a:p>
          <a:p>
            <a:pPr marL="628650" lvl="1" indent="-171450">
              <a:buFontTx/>
              <a:buChar char="-"/>
            </a:pPr>
            <a:endParaRPr lang="en-US" b="0">
              <a:ea typeface="Calibri"/>
              <a:cs typeface="Arial" panose="020B0604020202020204" pitchFamily="34" charset="0"/>
            </a:endParaRPr>
          </a:p>
          <a:p>
            <a:r>
              <a:rPr lang="en-US" b="1">
                <a:ea typeface="Calibri"/>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4B4B4B"/>
                </a:solidFill>
                <a:effectLst/>
              </a:rPr>
              <a:t>If you are using Presenter View, increase the space for slide notes by dragging the vertical and horizontal lines beside it. You can also adjust the font size using the 2 buttons below the slide notes.</a:t>
            </a:r>
            <a:endParaRPr lang="en-AU" i="1">
              <a:effectLs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b="0" i="0">
              <a:effectLst/>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0" i="0">
                <a:effectLst/>
                <a:cs typeface="Arial" panose="020B0604020202020204" pitchFamily="34" charset="0"/>
              </a:rPr>
              <a:t>In this session, we will review evidence-based approaches to classroom management. Our goal is to strengthen our collective understanding of effective classroom management.</a:t>
            </a:r>
          </a:p>
        </p:txBody>
      </p:sp>
      <p:sp>
        <p:nvSpPr>
          <p:cNvPr id="6" name="Slide Number Placeholder 5"/>
          <p:cNvSpPr>
            <a:spLocks noGrp="1"/>
          </p:cNvSpPr>
          <p:nvPr>
            <p:ph type="sldNum" sz="quarter" idx="5"/>
          </p:nvPr>
        </p:nvSpPr>
        <p:spPr/>
        <p:txBody>
          <a:bodyPr/>
          <a:lstStyle/>
          <a:p>
            <a:fld id="{B36E7EC0-9BE3-5541-9D76-7DE32A6C9D42}" type="slidenum">
              <a:rPr lang="en-US" smtClean="0"/>
              <a:t>2</a:t>
            </a:fld>
            <a:endParaRPr lang="en-US"/>
          </a:p>
        </p:txBody>
      </p:sp>
    </p:spTree>
    <p:extLst>
      <p:ext uri="{BB962C8B-B14F-4D97-AF65-F5344CB8AC3E}">
        <p14:creationId xmlns:p14="http://schemas.microsoft.com/office/powerpoint/2010/main" val="2337405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US" sz="1100" b="1">
                <a:latin typeface="Montserrat" panose="00000500000000000000" pitchFamily="2" charset="0"/>
              </a:rPr>
              <a:t>Preparation</a:t>
            </a:r>
          </a:p>
          <a:p>
            <a:pPr marL="171450" indent="-171450">
              <a:buFontTx/>
              <a:buChar char="-"/>
            </a:pPr>
            <a:r>
              <a:rPr lang="en-US" sz="1100" b="0">
                <a:latin typeface="Montserrat" panose="00000500000000000000" pitchFamily="2" charset="0"/>
              </a:rPr>
              <a:t>If participants might be unsure of the school’s expectations for moving through the school, consider replacing the text ‘</a:t>
            </a:r>
            <a:r>
              <a:rPr lang="en-US" sz="1100" kern="1200">
                <a:latin typeface="Montserrat" panose="00000500000000000000" pitchFamily="2" charset="0"/>
              </a:rPr>
              <a:t>Consider our expectations for students as they move through the school’ with details of your school’s expectations. For example, ‘Our expectations for students moving through the school are that they move quietly in pairs’.</a:t>
            </a:r>
          </a:p>
          <a:p>
            <a:endParaRPr lang="en-US" sz="1100" b="1">
              <a:latin typeface="Montserrat" panose="00000500000000000000" pitchFamily="2" charset="0"/>
            </a:endParaRPr>
          </a:p>
          <a:p>
            <a:r>
              <a:rPr lang="en-US" sz="1100" b="1">
                <a:latin typeface="Montserrat" panose="00000500000000000000" pitchFamily="2" charset="0"/>
              </a:rPr>
              <a:t>Facilitator notes</a:t>
            </a:r>
          </a:p>
          <a:p>
            <a:r>
              <a:rPr lang="en-US" sz="1100" b="0" i="0">
                <a:latin typeface="Montserrat" panose="00000500000000000000" pitchFamily="2" charset="0"/>
              </a:rPr>
              <a:t>Let’s take a moment to reflect on something specific within our school. Consider </a:t>
            </a:r>
            <a:r>
              <a:rPr lang="en-US" sz="1100">
                <a:effectLst/>
                <a:latin typeface="Montserrat" panose="00000500000000000000" pitchFamily="2" charset="0"/>
              </a:rPr>
              <a:t>our expectations of students as they move through the school.</a:t>
            </a:r>
            <a:endParaRPr lang="en-US" sz="1100" b="0" i="0">
              <a:latin typeface="Montserrat" panose="00000500000000000000" pitchFamily="2" charset="0"/>
            </a:endParaRPr>
          </a:p>
          <a:p>
            <a:endParaRPr lang="en-US" sz="1100" b="0" i="1">
              <a:latin typeface="Montserrat" panose="00000500000000000000" pitchFamily="2" charset="0"/>
            </a:endParaRPr>
          </a:p>
          <a:p>
            <a:r>
              <a:rPr lang="en-US" sz="1100" b="0" i="1">
                <a:latin typeface="Montserrat" panose="00000500000000000000" pitchFamily="2" charset="0"/>
              </a:rPr>
              <a:t>Give participants time to discuss in small groups then share their conclusions back to the whole group. Allow 5 minutes for this discussion and sharing back.</a:t>
            </a:r>
          </a:p>
          <a:p>
            <a:endParaRPr lang="en-US" sz="1100" b="0" i="1">
              <a:latin typeface="Montserrat" panose="00000500000000000000" pitchFamily="2" charset="0"/>
            </a:endParaRPr>
          </a:p>
          <a:p>
            <a:r>
              <a:rPr lang="en-US" sz="1100" b="0" i="1">
                <a:latin typeface="Montserrat" panose="00000500000000000000" pitchFamily="2" charset="0"/>
              </a:rPr>
              <a:t>Acknowledge feedback if this is something the school leaders and staff need to refine, communicate and enact.</a:t>
            </a:r>
          </a:p>
        </p:txBody>
      </p:sp>
      <p:sp>
        <p:nvSpPr>
          <p:cNvPr id="6" name="Slide Number Placeholder 5"/>
          <p:cNvSpPr>
            <a:spLocks noGrp="1"/>
          </p:cNvSpPr>
          <p:nvPr>
            <p:ph type="sldNum" sz="quarter" idx="5"/>
          </p:nvPr>
        </p:nvSpPr>
        <p:spPr/>
        <p:txBody>
          <a:bodyPr/>
          <a:lstStyle/>
          <a:p>
            <a:fld id="{B36E7EC0-9BE3-5541-9D76-7DE32A6C9D42}" type="slidenum">
              <a:rPr lang="en-US" smtClean="0"/>
              <a:t>20</a:t>
            </a:fld>
            <a:endParaRPr lang="en-US"/>
          </a:p>
        </p:txBody>
      </p:sp>
    </p:spTree>
    <p:extLst>
      <p:ext uri="{BB962C8B-B14F-4D97-AF65-F5344CB8AC3E}">
        <p14:creationId xmlns:p14="http://schemas.microsoft.com/office/powerpoint/2010/main" val="2224818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US" sz="1100" b="1">
                <a:latin typeface="Montserrat" pitchFamily="2" charset="77"/>
              </a:rPr>
              <a:t>Preparation</a:t>
            </a:r>
          </a:p>
          <a:p>
            <a:pPr marL="171450" indent="-171450">
              <a:buFontTx/>
              <a:buChar char="-"/>
            </a:pPr>
            <a:r>
              <a:rPr lang="en-US" sz="1100" b="0">
                <a:latin typeface="Montserrat" pitchFamily="2" charset="77"/>
              </a:rPr>
              <a:t>You may </a:t>
            </a:r>
            <a:r>
              <a:rPr lang="en-US" sz="1100">
                <a:latin typeface="Montserrat" pitchFamily="2" charset="77"/>
              </a:rPr>
              <a:t>want to</a:t>
            </a:r>
            <a:r>
              <a:rPr lang="en-US" sz="1100" b="0">
                <a:latin typeface="Montserrat" pitchFamily="2" charset="77"/>
              </a:rPr>
              <a:t> gather anonymous responses to this reflection </a:t>
            </a:r>
            <a:r>
              <a:rPr lang="en-US" sz="1100" b="0">
                <a:latin typeface="Montserrat" pitchFamily="2" charset="77"/>
                <a:cs typeface="Times New Roman"/>
              </a:rPr>
              <a:t>–</a:t>
            </a:r>
            <a:r>
              <a:rPr lang="en-US" sz="1100" b="0">
                <a:latin typeface="Montserrat" pitchFamily="2" charset="77"/>
              </a:rPr>
              <a:t> for example, on post-it notes or a Padlet wall (www.padlet.com). </a:t>
            </a:r>
            <a:r>
              <a:rPr lang="en-US" sz="1100">
                <a:latin typeface="Montserrat" pitchFamily="2" charset="77"/>
              </a:rPr>
              <a:t>Anonymity can encourage frank responses. This data could be used to determine a focus for refinement across the school.</a:t>
            </a:r>
            <a:endParaRPr lang="en-US" sz="1100" b="0">
              <a:latin typeface="Montserrat" pitchFamily="2" charset="77"/>
            </a:endParaRPr>
          </a:p>
          <a:p>
            <a:endParaRPr lang="en-US" sz="1100" b="1">
              <a:latin typeface="Montserrat" pitchFamily="2" charset="77"/>
            </a:endParaRPr>
          </a:p>
          <a:p>
            <a:r>
              <a:rPr lang="en-US" sz="1100" b="1">
                <a:latin typeface="Montserrat" pitchFamily="2" charset="77"/>
              </a:rPr>
              <a:t>Facilitator notes</a:t>
            </a:r>
            <a:r>
              <a:rPr lang="en-US" sz="1100">
                <a:latin typeface="Montserrat" pitchFamily="2" charset="77"/>
              </a:rPr>
              <a:t> </a:t>
            </a:r>
          </a:p>
          <a:p>
            <a:r>
              <a:rPr lang="en-US" sz="1100" i="1">
                <a:latin typeface="Montserrat" pitchFamily="2" charset="77"/>
              </a:rPr>
              <a:t>Give participants time to individually reflect on these questions. Allow 5 minutes for this reflection.</a:t>
            </a:r>
            <a:endParaRPr lang="en-US" sz="1100" i="1">
              <a:latin typeface="Montserrat" pitchFamily="2" charset="77"/>
              <a:cs typeface="Calibri"/>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21</a:t>
            </a:fld>
            <a:endParaRPr lang="en-US"/>
          </a:p>
        </p:txBody>
      </p:sp>
    </p:spTree>
    <p:extLst>
      <p:ext uri="{BB962C8B-B14F-4D97-AF65-F5344CB8AC3E}">
        <p14:creationId xmlns:p14="http://schemas.microsoft.com/office/powerpoint/2010/main" val="491428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AU" sz="1100" b="1">
                <a:latin typeface="Montserrat" panose="00000500000000000000" pitchFamily="2"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a:latin typeface="Montserrat" panose="00000500000000000000" pitchFamily="2" charset="0"/>
              </a:rPr>
              <a:t>Routines are one of the ways that high expectations are demonstrated. </a:t>
            </a:r>
          </a:p>
          <a:p>
            <a:endParaRPr lang="en-AU" sz="1100" b="0" i="0">
              <a:latin typeface="Montserrat" panose="00000500000000000000" pitchFamily="2" charset="0"/>
            </a:endParaRPr>
          </a:p>
          <a:p>
            <a:r>
              <a:rPr lang="en-AU" sz="1100" b="0" i="1">
                <a:latin typeface="Montserrat" panose="00000500000000000000" pitchFamily="2" charset="0"/>
              </a:rPr>
              <a:t>Give participants time to read the slide.</a:t>
            </a:r>
          </a:p>
        </p:txBody>
      </p:sp>
      <p:sp>
        <p:nvSpPr>
          <p:cNvPr id="4" name="Slide Number Placeholder 5">
            <a:extLst>
              <a:ext uri="{FF2B5EF4-FFF2-40B4-BE49-F238E27FC236}">
                <a16:creationId xmlns:a16="http://schemas.microsoft.com/office/drawing/2014/main" id="{60CABE41-2130-39BD-7DB8-39D71082B43A}"/>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22</a:t>
            </a:fld>
            <a:endParaRPr lang="en-US">
              <a:solidFill>
                <a:prstClr val="black"/>
              </a:solidFill>
            </a:endParaRPr>
          </a:p>
        </p:txBody>
      </p:sp>
    </p:spTree>
    <p:extLst>
      <p:ext uri="{BB962C8B-B14F-4D97-AF65-F5344CB8AC3E}">
        <p14:creationId xmlns:p14="http://schemas.microsoft.com/office/powerpoint/2010/main" val="2294107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AU" sz="1100" b="1">
                <a:latin typeface="Montserrat" panose="00000500000000000000" pitchFamily="2" charset="0"/>
              </a:rPr>
              <a:t>Preparation</a:t>
            </a:r>
          </a:p>
          <a:p>
            <a:pPr marL="171450" indent="-171450" defTabSz="966612">
              <a:buFontTx/>
              <a:buChar char="-"/>
              <a:defRPr/>
            </a:pPr>
            <a:r>
              <a:rPr lang="en-US" sz="1100" b="0">
                <a:latin typeface="Montserrat" panose="00000500000000000000" pitchFamily="2" charset="0"/>
              </a:rPr>
              <a:t>Prior to facilitating this section, which is about routines, you may want to read some </a:t>
            </a:r>
            <a:r>
              <a:rPr lang="en-US" sz="1100" b="0">
                <a:latin typeface="Times New Roman" panose="02020603050405020304" pitchFamily="18" charset="0"/>
                <a:cs typeface="Times New Roman" panose="02020603050405020304" pitchFamily="18" charset="0"/>
              </a:rPr>
              <a:t>–</a:t>
            </a:r>
            <a:r>
              <a:rPr lang="en-US" sz="1100" b="0">
                <a:latin typeface="Montserrat" panose="00000500000000000000" pitchFamily="2" charset="0"/>
              </a:rPr>
              <a:t> or all </a:t>
            </a:r>
            <a:r>
              <a:rPr lang="en-US" sz="1100" b="0">
                <a:latin typeface="Times New Roman" panose="02020603050405020304" pitchFamily="18" charset="0"/>
                <a:cs typeface="Times New Roman" panose="02020603050405020304" pitchFamily="18" charset="0"/>
              </a:rPr>
              <a:t>–</a:t>
            </a:r>
            <a:r>
              <a:rPr lang="en-US" sz="1100" b="0">
                <a:latin typeface="Montserrat" panose="00000500000000000000" pitchFamily="2" charset="0"/>
              </a:rPr>
              <a:t> of these chapters from AERO’s </a:t>
            </a:r>
            <a:r>
              <a:rPr lang="en-US" sz="1100">
                <a:latin typeface="Montserrat" panose="00000500000000000000" pitchFamily="2" charset="0"/>
              </a:rPr>
              <a:t>Foundational Classroom Management Resources </a:t>
            </a:r>
            <a:r>
              <a:rPr lang="en-US" sz="1100" b="0">
                <a:latin typeface="Montserrat" panose="00000500000000000000" pitchFamily="2" charset="0"/>
              </a:rPr>
              <a:t>Handbook:</a:t>
            </a:r>
          </a:p>
          <a:p>
            <a:pPr marL="628650" marR="0" lvl="1"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latin typeface="Montserrat" panose="00000500000000000000" pitchFamily="2" charset="0"/>
              </a:rPr>
              <a:t>Chapter 3: Teaching routines- </a:t>
            </a:r>
          </a:p>
          <a:p>
            <a:pPr marL="628650" lvl="1" indent="-171450" defTabSz="966612">
              <a:buFont typeface="Arial" panose="020B0604020202020204" pitchFamily="34" charset="0"/>
              <a:buChar char="•"/>
              <a:defRPr/>
            </a:pPr>
            <a:r>
              <a:rPr lang="en-US" sz="1100">
                <a:latin typeface="Montserrat" panose="00000500000000000000" pitchFamily="2" charset="0"/>
              </a:rPr>
              <a:t>Chapter 6: Entrance routine</a:t>
            </a:r>
            <a:endParaRPr lang="en-US" sz="1100">
              <a:latin typeface="Montserrat" panose="00000500000000000000" pitchFamily="2" charset="0"/>
              <a:cs typeface="Calibri"/>
            </a:endParaRPr>
          </a:p>
          <a:p>
            <a:pPr marL="628650" lvl="1" indent="-171450" defTabSz="966612">
              <a:buFont typeface="Arial" panose="020B0604020202020204" pitchFamily="34" charset="0"/>
              <a:buChar char="•"/>
              <a:defRPr/>
            </a:pPr>
            <a:r>
              <a:rPr lang="en-US" sz="1100" b="0">
                <a:latin typeface="Montserrat" panose="00000500000000000000" pitchFamily="2" charset="0"/>
              </a:rPr>
              <a:t>Chapter 7: Exit routine</a:t>
            </a:r>
            <a:endParaRPr lang="en-US" sz="1100" b="0">
              <a:latin typeface="Montserrat" panose="00000500000000000000" pitchFamily="2" charset="0"/>
              <a:cs typeface="Calibri"/>
            </a:endParaRPr>
          </a:p>
          <a:p>
            <a:pPr marL="628650" lvl="1" indent="-171450" defTabSz="966612">
              <a:buFont typeface="Arial" panose="020B0604020202020204" pitchFamily="34" charset="0"/>
              <a:buChar char="•"/>
              <a:defRPr/>
            </a:pPr>
            <a:r>
              <a:rPr lang="en-US" sz="1100" b="0">
                <a:latin typeface="Montserrat" panose="00000500000000000000" pitchFamily="2" charset="0"/>
              </a:rPr>
              <a:t>Chapter 8: Gaining all students’ attention</a:t>
            </a:r>
            <a:endParaRPr lang="en-US" sz="1100" b="0">
              <a:latin typeface="Montserrat" panose="00000500000000000000" pitchFamily="2" charset="0"/>
              <a:cs typeface="Calibri"/>
            </a:endParaRPr>
          </a:p>
          <a:p>
            <a:pPr marL="628650" lvl="1" indent="-171450" defTabSz="966612">
              <a:buFont typeface="Arial" panose="020B0604020202020204" pitchFamily="34" charset="0"/>
              <a:buChar char="•"/>
              <a:defRPr/>
            </a:pPr>
            <a:r>
              <a:rPr lang="en-US" sz="1100" b="0">
                <a:latin typeface="Montserrat" panose="00000500000000000000" pitchFamily="2" charset="0"/>
              </a:rPr>
              <a:t>Chapter 12: Students gaining teacher attention</a:t>
            </a:r>
            <a:endParaRPr lang="en-US" sz="1100" b="0">
              <a:latin typeface="Montserrat" panose="00000500000000000000" pitchFamily="2" charset="0"/>
              <a:cs typeface="Calibri"/>
            </a:endParaRPr>
          </a:p>
          <a:p>
            <a:pPr marL="628650" lvl="1" indent="-171450" defTabSz="966612">
              <a:buFont typeface="Arial" panose="020B0604020202020204" pitchFamily="34" charset="0"/>
              <a:buChar char="•"/>
              <a:defRPr/>
            </a:pPr>
            <a:r>
              <a:rPr lang="en-US" sz="1100" b="0">
                <a:latin typeface="Montserrat" panose="00000500000000000000" pitchFamily="2" charset="0"/>
              </a:rPr>
              <a:t>Chapter 13: Students moving through the school.</a:t>
            </a:r>
          </a:p>
          <a:p>
            <a:pPr marL="0" lvl="0" indent="0" defTabSz="966612">
              <a:buFont typeface="Arial"/>
              <a:buNone/>
              <a:defRPr/>
            </a:pPr>
            <a:r>
              <a:rPr lang="en-US" sz="1100" b="0">
                <a:latin typeface="Montserrat" panose="00000500000000000000" pitchFamily="2" charset="0"/>
              </a:rPr>
              <a:t>You may want to refer participants to the relevant chapter(s) if you’re unsure </a:t>
            </a:r>
            <a:r>
              <a:rPr lang="en-US" sz="1100">
                <a:latin typeface="Montserrat" panose="00000500000000000000" pitchFamily="2" charset="0"/>
              </a:rPr>
              <a:t>how to answer a question.</a:t>
            </a:r>
            <a:endParaRPr lang="en-US" sz="1100" b="0">
              <a:latin typeface="Montserrat" panose="00000500000000000000" pitchFamily="2" charset="0"/>
              <a:cs typeface="Calibri"/>
            </a:endParaRPr>
          </a:p>
          <a:p>
            <a:endParaRPr lang="en-US" sz="1100" b="1">
              <a:latin typeface="Montserrat" panose="00000500000000000000" pitchFamily="2" charset="0"/>
            </a:endParaRPr>
          </a:p>
          <a:p>
            <a:r>
              <a:rPr lang="en-US" sz="1100" b="1">
                <a:latin typeface="Montserrat" panose="00000500000000000000" pitchFamily="2" charset="0"/>
              </a:rPr>
              <a:t>Facilitator notes</a:t>
            </a:r>
            <a:endParaRPr lang="en-US" sz="1100" b="1">
              <a:latin typeface="Montserrat" panose="00000500000000000000" pitchFamily="2" charset="0"/>
              <a:cs typeface="Calibri"/>
            </a:endParaRPr>
          </a:p>
          <a:p>
            <a:r>
              <a:rPr lang="en-US" sz="1100" i="1">
                <a:latin typeface="Montserrat" panose="00000500000000000000" pitchFamily="2" charset="0"/>
              </a:rPr>
              <a:t>Give participants time to discuss these questions in small groups, then share back to the whole group. Allow 6 minutes for this discussion and sharing back.</a:t>
            </a:r>
            <a:endParaRPr lang="en-US" sz="1100" i="1">
              <a:latin typeface="Montserrat" panose="00000500000000000000" pitchFamily="2" charset="0"/>
              <a:cs typeface="Calibri"/>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23</a:t>
            </a:fld>
            <a:endParaRPr lang="en-US"/>
          </a:p>
        </p:txBody>
      </p:sp>
    </p:spTree>
    <p:extLst>
      <p:ext uri="{BB962C8B-B14F-4D97-AF65-F5344CB8AC3E}">
        <p14:creationId xmlns:p14="http://schemas.microsoft.com/office/powerpoint/2010/main" val="66298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Montserrat" panose="00000500000000000000" pitchFamily="2" charset="0"/>
              </a:rPr>
              <a:t>Facilitator notes</a:t>
            </a:r>
          </a:p>
          <a:p>
            <a:pPr>
              <a:defRPr/>
            </a:pPr>
            <a:r>
              <a:rPr lang="en-US" sz="1100" b="0" i="0">
                <a:latin typeface="Montserrat" panose="00000500000000000000" pitchFamily="2" charset="0"/>
              </a:rPr>
              <a:t>Take a moment to read this slide</a:t>
            </a:r>
            <a:r>
              <a:rPr lang="en-US" sz="1100">
                <a:latin typeface="Montserrat" panose="00000500000000000000" pitchFamily="2" charset="0"/>
              </a:rPr>
              <a:t>. This is not an exhaustive list of all the routines that occur in a school, but there</a:t>
            </a:r>
            <a:r>
              <a:rPr lang="en-US" sz="1100" b="0" i="0">
                <a:latin typeface="Montserrat" panose="00000500000000000000" pitchFamily="2" charset="0"/>
              </a:rPr>
              <a:t> may be some examples you didn’t think of during </a:t>
            </a:r>
            <a:r>
              <a:rPr lang="en-US" sz="1100">
                <a:latin typeface="Montserrat" panose="00000500000000000000" pitchFamily="2" charset="0"/>
              </a:rPr>
              <a:t>the discussion</a:t>
            </a:r>
            <a:r>
              <a:rPr lang="en-US" sz="1100" b="0" i="0">
                <a:latin typeface="Montserrat" panose="00000500000000000000" pitchFamily="2" charset="0"/>
              </a:rPr>
              <a:t>.</a:t>
            </a:r>
            <a:r>
              <a:rPr lang="en-US" sz="1100">
                <a:latin typeface="Montserrat" panose="00000500000000000000" pitchFamily="2" charset="0"/>
              </a:rPr>
              <a:t>  </a:t>
            </a:r>
          </a:p>
          <a:p>
            <a:pPr>
              <a:defRPr/>
            </a:pPr>
            <a:endParaRPr lang="en-US" sz="1100">
              <a:latin typeface="Montserrat" panose="00000500000000000000" pitchFamily="2" charset="0"/>
              <a:cs typeface="Calibri"/>
            </a:endParaRPr>
          </a:p>
          <a:p>
            <a:pPr>
              <a:defRPr/>
            </a:pPr>
            <a:r>
              <a:rPr lang="en-US" sz="1100" i="1">
                <a:latin typeface="Montserrat" panose="00000500000000000000" pitchFamily="2" charset="0"/>
                <a:cs typeface="Calibri"/>
              </a:rPr>
              <a:t>Give participants time to read.</a:t>
            </a:r>
          </a:p>
          <a:p>
            <a:pPr>
              <a:defRPr/>
            </a:pPr>
            <a:endParaRPr lang="en-US" sz="1100" i="1">
              <a:latin typeface="Montserrat" panose="00000500000000000000" pitchFamily="2" charset="0"/>
              <a:cs typeface="Calibri"/>
            </a:endParaRPr>
          </a:p>
          <a:p>
            <a:pPr>
              <a:defRPr/>
            </a:pPr>
            <a:r>
              <a:rPr lang="en-US" sz="1100">
                <a:latin typeface="Montserrat" panose="00000500000000000000" pitchFamily="2" charset="0"/>
              </a:rPr>
              <a:t>Routines provide structure – sequences or steps - for students to know what to do, how to do it and when to do it.</a:t>
            </a:r>
          </a:p>
          <a:p>
            <a:pPr>
              <a:defRPr/>
            </a:pPr>
            <a:endParaRPr lang="en-US" sz="1100">
              <a:latin typeface="Montserrat" panose="00000500000000000000" pitchFamily="2" charset="0"/>
            </a:endParaRPr>
          </a:p>
          <a:p>
            <a:pPr>
              <a:defRPr/>
            </a:pPr>
            <a:r>
              <a:rPr lang="en-US" sz="1100">
                <a:latin typeface="Montserrat" panose="00000500000000000000" pitchFamily="2" charset="0"/>
              </a:rPr>
              <a:t>A procedure only becomes a routine when it’s taught and </a:t>
            </a:r>
            <a:r>
              <a:rPr lang="en-US" sz="1100" err="1">
                <a:latin typeface="Montserrat" panose="00000500000000000000" pitchFamily="2" charset="0"/>
              </a:rPr>
              <a:t>practised</a:t>
            </a:r>
            <a:r>
              <a:rPr lang="en-US" sz="1100">
                <a:latin typeface="Montserrat" panose="00000500000000000000" pitchFamily="2" charset="0"/>
              </a:rPr>
              <a:t> to become automatic, meaning minimal effort is required in thinking about it. This frees up students' working memory so they can focus on learning.</a:t>
            </a:r>
          </a:p>
          <a:p>
            <a:pPr>
              <a:defRPr/>
            </a:pPr>
            <a:endParaRPr lang="en-US" sz="1100">
              <a:latin typeface="Montserrat" panose="00000500000000000000" pitchFamily="2" charset="0"/>
              <a:cs typeface="Calibri" panose="020F0502020204030204"/>
            </a:endParaRPr>
          </a:p>
          <a:p>
            <a:pPr>
              <a:defRPr/>
            </a:pPr>
            <a:r>
              <a:rPr lang="en-US" sz="1100">
                <a:latin typeface="Montserrat" panose="00000500000000000000" pitchFamily="2" charset="0"/>
              </a:rPr>
              <a:t>As students learn to perform the routine independently, teachers are freed up to focus on other things, such as providing additional support to students needing it. </a:t>
            </a:r>
          </a:p>
          <a:p>
            <a:pPr>
              <a:defRPr/>
            </a:pPr>
            <a:endParaRPr lang="en-US" sz="1100">
              <a:latin typeface="Montserrat" panose="00000500000000000000" pitchFamily="2"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ontserrat" panose="00000500000000000000" pitchFamily="2" charset="0"/>
                <a:cs typeface="Calibri"/>
              </a:rPr>
              <a:t>Efficiency in performing routines also enables more teaching and learning time.</a:t>
            </a:r>
          </a:p>
        </p:txBody>
      </p:sp>
      <p:sp>
        <p:nvSpPr>
          <p:cNvPr id="4" name="Slide Number Placeholder 5">
            <a:extLst>
              <a:ext uri="{FF2B5EF4-FFF2-40B4-BE49-F238E27FC236}">
                <a16:creationId xmlns:a16="http://schemas.microsoft.com/office/drawing/2014/main" id="{0EB4621F-876B-8A93-1948-CBC378BDACAD}"/>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24</a:t>
            </a:fld>
            <a:endParaRPr lang="en-US">
              <a:solidFill>
                <a:prstClr val="black"/>
              </a:solidFill>
            </a:endParaRPr>
          </a:p>
        </p:txBody>
      </p:sp>
    </p:spTree>
    <p:extLst>
      <p:ext uri="{BB962C8B-B14F-4D97-AF65-F5344CB8AC3E}">
        <p14:creationId xmlns:p14="http://schemas.microsoft.com/office/powerpoint/2010/main" val="3341440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US" sz="1100" b="1"/>
              <a:t>Preparation</a:t>
            </a:r>
          </a:p>
          <a:p>
            <a:pPr marL="171450" indent="-171450">
              <a:buFontTx/>
              <a:buChar char="-"/>
              <a:defRPr/>
            </a:pPr>
            <a:r>
              <a:rPr lang="en-US" sz="1100"/>
              <a:t>This section is about rules. Prior to facilitating this section, you may want to read Chapter 4 of AERO’s Foundational Classroom Management Resources Handbook. You may want to refer participants to this chapter if you’re unsure how to answer a question.</a:t>
            </a:r>
            <a:endParaRPr lang="en-US" sz="1100">
              <a:ea typeface="Calibri" panose="020F0502020204030204"/>
              <a:cs typeface="Calibri" panose="020F0502020204030204"/>
            </a:endParaRPr>
          </a:p>
          <a:p>
            <a:pPr marL="171450" indent="-171450">
              <a:buFontTx/>
              <a:buChar char="-"/>
              <a:defRPr/>
            </a:pPr>
            <a:r>
              <a:rPr lang="en-US" sz="1100">
                <a:effectLst/>
                <a:cs typeface="Segoe UI"/>
              </a:rPr>
              <a:t>Be prepared to share examples of community values and language reflected in the school rules.</a:t>
            </a:r>
            <a:r>
              <a:rPr lang="en-US" sz="1100">
                <a:cs typeface="Segoe UI"/>
              </a:rPr>
              <a:t> </a:t>
            </a:r>
            <a:endParaRPr lang="en-US" sz="1100">
              <a:effectLst/>
              <a:cs typeface="Arial"/>
            </a:endParaRPr>
          </a:p>
          <a:p>
            <a:endParaRPr lang="en-US" sz="1100" b="1"/>
          </a:p>
          <a:p>
            <a:r>
              <a:rPr lang="en-US" sz="1100" b="1"/>
              <a:t>Facilitator notes</a:t>
            </a:r>
          </a:p>
          <a:p>
            <a:r>
              <a:rPr lang="en-US" sz="1100"/>
              <a:t>High expectations are also clarified through rules. </a:t>
            </a:r>
            <a:r>
              <a:rPr lang="en-US" sz="1100" b="0"/>
              <a:t>Rules should be positively framed in that they tell students what to do.</a:t>
            </a:r>
            <a:r>
              <a:rPr lang="en-US" sz="1100"/>
              <a:t> </a:t>
            </a:r>
            <a:r>
              <a:rPr lang="en-US" sz="1100" b="0"/>
              <a:t>A negatively framed rule, telling them what not to do, can feel punitive and leave a student wondering what they’re allowed to do.</a:t>
            </a:r>
            <a:r>
              <a:rPr lang="en-US" sz="1100"/>
              <a:t> </a:t>
            </a:r>
          </a:p>
          <a:p>
            <a:endParaRPr lang="en-US" sz="1100"/>
          </a:p>
          <a:p>
            <a:r>
              <a:rPr lang="en-US" sz="1100"/>
              <a:t>They need to be clearly communicated short instructions for conduct or action that students understand and can remember.</a:t>
            </a:r>
          </a:p>
          <a:p>
            <a:pPr algn="l"/>
            <a:endParaRPr lang="en-US" sz="1100" b="0" i="0" u="none" strike="noStrike" baseline="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Consider community values and perspectives to draw on their strengths in establishing rules and use language and expectations that are familiar to students.</a:t>
            </a: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25</a:t>
            </a:fld>
            <a:endParaRPr lang="en-US">
              <a:solidFill>
                <a:prstClr val="black"/>
              </a:solidFill>
            </a:endParaRPr>
          </a:p>
        </p:txBody>
      </p:sp>
    </p:spTree>
    <p:extLst>
      <p:ext uri="{BB962C8B-B14F-4D97-AF65-F5344CB8AC3E}">
        <p14:creationId xmlns:p14="http://schemas.microsoft.com/office/powerpoint/2010/main" val="85960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US" sz="1100" b="1" dirty="0">
                <a:solidFill>
                  <a:schemeClr val="accent6"/>
                </a:solidFill>
                <a:latin typeface="Montserrat" panose="00000500000000000000" pitchFamily="2" charset="0"/>
              </a:rPr>
              <a:t>Preparation</a:t>
            </a:r>
          </a:p>
          <a:p>
            <a:r>
              <a:rPr lang="en-US" sz="1100" b="0" dirty="0">
                <a:solidFill>
                  <a:schemeClr val="accent6"/>
                </a:solidFill>
                <a:latin typeface="Montserrat" panose="00000500000000000000" pitchFamily="2" charset="0"/>
              </a:rPr>
              <a:t>- You may want to adjust these examples for your context and the age of your students.</a:t>
            </a:r>
          </a:p>
          <a:p>
            <a:endParaRPr lang="en-US" sz="1100" b="1" dirty="0">
              <a:solidFill>
                <a:schemeClr val="accent6"/>
              </a:solidFill>
              <a:latin typeface="Montserrat" panose="00000500000000000000" pitchFamily="2" charset="0"/>
            </a:endParaRPr>
          </a:p>
          <a:p>
            <a:r>
              <a:rPr lang="en-US" sz="1100" b="1" dirty="0">
                <a:solidFill>
                  <a:schemeClr val="accent6"/>
                </a:solidFill>
                <a:latin typeface="Montserrat" panose="00000500000000000000" pitchFamily="2" charset="0"/>
              </a:rPr>
              <a:t>Facilitator notes</a:t>
            </a:r>
          </a:p>
          <a:p>
            <a:r>
              <a:rPr lang="en-US" sz="1100" b="0" dirty="0">
                <a:solidFill>
                  <a:schemeClr val="accent6"/>
                </a:solidFill>
                <a:latin typeface="Montserrat" panose="00000500000000000000" pitchFamily="2" charset="0"/>
              </a:rPr>
              <a:t>As you read these examples, notice the positive framing, clarity and instructions for conduct or action.</a:t>
            </a:r>
          </a:p>
          <a:p>
            <a:r>
              <a:rPr lang="en-US" sz="1100" b="0" dirty="0">
                <a:solidFill>
                  <a:schemeClr val="accent6"/>
                </a:solidFill>
                <a:latin typeface="Montserrat"/>
              </a:rPr>
              <a:t>How might these be adapted to </a:t>
            </a:r>
            <a:r>
              <a:rPr lang="en-US" sz="1100" dirty="0">
                <a:solidFill>
                  <a:schemeClr val="accent6"/>
                </a:solidFill>
                <a:latin typeface="Montserrat"/>
              </a:rPr>
              <a:t>reflect</a:t>
            </a:r>
            <a:r>
              <a:rPr lang="en-US" sz="1100" b="0" dirty="0">
                <a:solidFill>
                  <a:schemeClr val="accent6"/>
                </a:solidFill>
                <a:latin typeface="Montserrat"/>
              </a:rPr>
              <a:t> our school community values and perspectives?</a:t>
            </a:r>
          </a:p>
          <a:p>
            <a:endParaRPr lang="en-US" sz="1100" i="1" dirty="0">
              <a:solidFill>
                <a:schemeClr val="accent6"/>
              </a:solidFill>
              <a:latin typeface="Montserrat" panose="00000500000000000000" pitchFamily="2" charset="0"/>
            </a:endParaRPr>
          </a:p>
          <a:p>
            <a:r>
              <a:rPr lang="en-US" sz="1100" i="1" dirty="0">
                <a:solidFill>
                  <a:schemeClr val="accent6"/>
                </a:solidFill>
                <a:latin typeface="Montserrat" panose="00000500000000000000" pitchFamily="2" charset="0"/>
              </a:rPr>
              <a:t>Give participants time to read the slide.</a:t>
            </a: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latin typeface="Calibri" panose="020F0502020204030204"/>
              </a:rPr>
              <a:pPr defTabSz="96661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800588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8E7A2-5C04-0B35-200F-7046E0F7F2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4337A-C728-4367-D3FB-FA8584AA09AE}"/>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3A47FB18-E961-C882-632A-3960F0B9D507}"/>
              </a:ext>
            </a:extLst>
          </p:cNvPr>
          <p:cNvSpPr>
            <a:spLocks noGrp="1"/>
          </p:cNvSpPr>
          <p:nvPr>
            <p:ph type="body" idx="1"/>
          </p:nvPr>
        </p:nvSpPr>
        <p:spPr/>
        <p:txBody>
          <a:bodyPr/>
          <a:lstStyle/>
          <a:p>
            <a:r>
              <a:rPr lang="en-US" sz="1100" b="1">
                <a:latin typeface="Montserrat" panose="00000500000000000000" pitchFamily="2" charset="0"/>
              </a:rPr>
              <a:t>Facilitator notes</a:t>
            </a:r>
          </a:p>
          <a:p>
            <a:pPr>
              <a:defRPr/>
            </a:pPr>
            <a:r>
              <a:rPr lang="en-US" sz="1100">
                <a:latin typeface="Montserrat" panose="00000500000000000000" pitchFamily="2" charset="0"/>
              </a:rPr>
              <a:t>High expectations are also clarified through rules. </a:t>
            </a:r>
            <a:r>
              <a:rPr lang="en-US" sz="1100" b="0">
                <a:latin typeface="Montserrat" panose="00000500000000000000" pitchFamily="2" charset="0"/>
              </a:rPr>
              <a:t>Let’s consider this scenario.</a:t>
            </a:r>
            <a:r>
              <a:rPr lang="en-US" sz="1100">
                <a:latin typeface="Montserrat" panose="00000500000000000000" pitchFamily="2" charset="0"/>
              </a:rPr>
              <a:t> </a:t>
            </a:r>
            <a:endParaRPr lang="en-US" sz="1100" b="0">
              <a:latin typeface="Montserrat" panose="00000500000000000000" pitchFamily="2" charset="0"/>
              <a:ea typeface="Calibri"/>
              <a:cs typeface="Calibri"/>
            </a:endParaRPr>
          </a:p>
          <a:p>
            <a:endParaRPr lang="en-US" sz="1100" b="0" i="1">
              <a:latin typeface="Montserrat" panose="00000500000000000000" pitchFamily="2" charset="0"/>
            </a:endParaRPr>
          </a:p>
          <a:p>
            <a:r>
              <a:rPr lang="en-US" sz="1100" i="1">
                <a:latin typeface="Montserrat" panose="00000500000000000000" pitchFamily="2" charset="0"/>
              </a:rPr>
              <a:t>Instruct participants to:</a:t>
            </a:r>
            <a:endParaRPr lang="en-US" sz="1100" i="1">
              <a:latin typeface="Montserrat" panose="00000500000000000000" pitchFamily="2" charset="0"/>
              <a:ea typeface="Calibri"/>
              <a:cs typeface="Calibri"/>
            </a:endParaRPr>
          </a:p>
          <a:p>
            <a:pPr marL="171450" lvl="0" indent="-171450">
              <a:buFontTx/>
              <a:buChar char="-"/>
            </a:pPr>
            <a:r>
              <a:rPr lang="en-US" sz="1100" i="1">
                <a:latin typeface="Montserrat" panose="00000500000000000000" pitchFamily="2" charset="0"/>
              </a:rPr>
              <a:t>read the slide</a:t>
            </a:r>
            <a:endParaRPr lang="en-US" sz="1100" i="1">
              <a:latin typeface="Montserrat" panose="00000500000000000000" pitchFamily="2" charset="0"/>
              <a:ea typeface="Calibri"/>
              <a:cs typeface="Calibri"/>
            </a:endParaRPr>
          </a:p>
          <a:p>
            <a:pPr marL="171450" lvl="0" indent="-171450">
              <a:buFontTx/>
              <a:buChar char="-"/>
            </a:pPr>
            <a:r>
              <a:rPr lang="en-US" sz="1100" i="1">
                <a:latin typeface="Montserrat" panose="00000500000000000000" pitchFamily="2" charset="0"/>
              </a:rPr>
              <a:t>take a few minutes to discuss the questions with their table or partner</a:t>
            </a:r>
            <a:endParaRPr lang="en-US" sz="1100" i="1">
              <a:latin typeface="Montserrat" panose="00000500000000000000" pitchFamily="2" charset="0"/>
              <a:ea typeface="Calibri"/>
              <a:cs typeface="Calibri"/>
            </a:endParaRPr>
          </a:p>
          <a:p>
            <a:pPr marL="171450" lvl="0" indent="-171450">
              <a:buFontTx/>
              <a:buChar char="-"/>
            </a:pPr>
            <a:r>
              <a:rPr lang="en-US" sz="1100" i="1">
                <a:latin typeface="Montserrat" panose="00000500000000000000" pitchFamily="2" charset="0"/>
              </a:rPr>
              <a:t>be ready to share their thoughts so you can reach a collective understanding.</a:t>
            </a:r>
            <a:endParaRPr lang="en-US" sz="1100" i="1">
              <a:latin typeface="Montserrat" panose="00000500000000000000" pitchFamily="2" charset="0"/>
              <a:ea typeface="Calibri"/>
              <a:cs typeface="Calibri"/>
            </a:endParaRPr>
          </a:p>
          <a:p>
            <a:pPr marL="0" indent="0">
              <a:buFontTx/>
              <a:buNone/>
            </a:pPr>
            <a:endParaRPr lang="en-US" sz="1100" i="1">
              <a:latin typeface="Montserrat" panose="00000500000000000000" pitchFamily="2" charset="0"/>
            </a:endParaRPr>
          </a:p>
          <a:p>
            <a:pPr marL="0" indent="0">
              <a:buFontTx/>
              <a:buNone/>
            </a:pPr>
            <a:r>
              <a:rPr lang="en-US" sz="1100" i="1">
                <a:latin typeface="Montserrat" panose="00000500000000000000" pitchFamily="2" charset="0"/>
              </a:rPr>
              <a:t>Allow 8 minutes for this discussion and sharing back.</a:t>
            </a:r>
            <a:endParaRPr lang="en-US" sz="1100" i="1">
              <a:latin typeface="Montserrat" panose="00000500000000000000" pitchFamily="2" charset="0"/>
              <a:ea typeface="Calibri"/>
              <a:cs typeface="Calibri"/>
            </a:endParaRPr>
          </a:p>
        </p:txBody>
      </p:sp>
      <p:sp>
        <p:nvSpPr>
          <p:cNvPr id="6" name="Slide Number Placeholder 5">
            <a:extLst>
              <a:ext uri="{FF2B5EF4-FFF2-40B4-BE49-F238E27FC236}">
                <a16:creationId xmlns:a16="http://schemas.microsoft.com/office/drawing/2014/main" id="{EEBB8F94-D8C3-2049-B02C-9C14530729E5}"/>
              </a:ext>
            </a:extLst>
          </p:cNvPr>
          <p:cNvSpPr>
            <a:spLocks noGrp="1"/>
          </p:cNvSpPr>
          <p:nvPr>
            <p:ph type="sldNum" sz="quarter" idx="5"/>
          </p:nvPr>
        </p:nvSpPr>
        <p:spPr/>
        <p:txBody>
          <a:bodyPr/>
          <a:lstStyle/>
          <a:p>
            <a:fld id="{B36E7EC0-9BE3-5541-9D76-7DE32A6C9D42}" type="slidenum">
              <a:rPr lang="en-US" smtClean="0"/>
              <a:t>27</a:t>
            </a:fld>
            <a:endParaRPr lang="en-US"/>
          </a:p>
        </p:txBody>
      </p:sp>
    </p:spTree>
    <p:extLst>
      <p:ext uri="{BB962C8B-B14F-4D97-AF65-F5344CB8AC3E}">
        <p14:creationId xmlns:p14="http://schemas.microsoft.com/office/powerpoint/2010/main" val="145154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1225" y="492125"/>
            <a:ext cx="2952750" cy="1662113"/>
          </a:xfrm>
        </p:spPr>
      </p:sp>
      <p:sp>
        <p:nvSpPr>
          <p:cNvPr id="3" name="Notes Placeholder 2"/>
          <p:cNvSpPr>
            <a:spLocks noGrp="1"/>
          </p:cNvSpPr>
          <p:nvPr>
            <p:ph type="body" idx="1"/>
          </p:nvPr>
        </p:nvSpPr>
        <p:spPr>
          <a:xfrm>
            <a:off x="904095" y="2290586"/>
            <a:ext cx="5721992" cy="71356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221F20"/>
                </a:solidFill>
              </a:rPr>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solidFill>
                  <a:srgbClr val="221F20"/>
                </a:solidFill>
              </a:rPr>
              <a:t>This slide demonstrates the process to explicitly teach an expectation, routine or rule.</a:t>
            </a:r>
          </a:p>
          <a:p>
            <a:pPr marL="171450" indent="-171450">
              <a:buFontTx/>
              <a:buChar char="-"/>
              <a:defRPr/>
            </a:pPr>
            <a:r>
              <a:rPr lang="en-US" b="0">
                <a:solidFill>
                  <a:srgbClr val="221F20"/>
                </a:solidFill>
              </a:rPr>
              <a:t>Please select one of the facilitator notes, depending on how much detail your audience needs to understand why behaviour is explicitly taught.</a:t>
            </a:r>
            <a:r>
              <a:rPr lang="en-US">
                <a:solidFill>
                  <a:srgbClr val="221F20"/>
                </a:solidFill>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solidFill>
                  <a:srgbClr val="221F20"/>
                </a:solidFill>
              </a:rPr>
              <a:t>If you select the detailed version, you may need to edit the final dot point to reflect the age of your students.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a:solidFill>
                  <a:srgbClr val="221F20"/>
                </a:solidFill>
              </a:rPr>
              <a:t>Please delete the facilitator notes you won’t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srgbClr val="221F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221F20"/>
                </a:solidFill>
              </a:rPr>
              <a:t>Facilitator notes (detailed version)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a:solidFill>
                  <a:srgbClr val="221F20"/>
                </a:solidFill>
              </a:rPr>
              <a:t>Give participants time to read the slide.</a:t>
            </a:r>
          </a:p>
          <a:p>
            <a:pPr marL="285750" indent="-285750">
              <a:buFont typeface="Arial" panose="020B0604020202020204" pitchFamily="34" charset="0"/>
              <a:buChar char="•"/>
            </a:pPr>
            <a:endParaRPr lang="en-US" kern="1200">
              <a:solidFill>
                <a:schemeClr val="tx1"/>
              </a:solidFill>
              <a:effectLst/>
            </a:endParaRPr>
          </a:p>
          <a:p>
            <a:pPr marL="0" indent="0">
              <a:buFontTx/>
              <a:buNone/>
            </a:pPr>
            <a:r>
              <a:rPr lang="en-US" kern="1200">
                <a:solidFill>
                  <a:schemeClr val="tx1"/>
                </a:solidFill>
                <a:effectLst/>
                <a:cs typeface="Arial"/>
              </a:rPr>
              <a:t>We teach behaviour just like we teach academic content. </a:t>
            </a:r>
          </a:p>
          <a:p>
            <a:pPr marL="171450" indent="-171450">
              <a:buFontTx/>
              <a:buChar char="-"/>
            </a:pPr>
            <a:r>
              <a:rPr lang="en-US" kern="1200">
                <a:solidFill>
                  <a:schemeClr val="tx1"/>
                </a:solidFill>
                <a:effectLst/>
                <a:cs typeface="Arial"/>
              </a:rPr>
              <a:t>When a student makes an error in learning, we support them to correct it. </a:t>
            </a:r>
            <a:r>
              <a:rPr lang="en-US">
                <a:effectLst/>
                <a:cs typeface="Segoe UI"/>
              </a:rPr>
              <a:t>The same occurs for mistakes in behaviour.</a:t>
            </a:r>
            <a:r>
              <a:rPr lang="en-US">
                <a:cs typeface="Segoe UI"/>
              </a:rPr>
              <a:t> </a:t>
            </a:r>
            <a:endParaRPr lang="en-US">
              <a:effectLst/>
              <a:cs typeface="Segoe UI"/>
            </a:endParaRPr>
          </a:p>
          <a:p>
            <a:pPr marL="171450" indent="-171450">
              <a:buFontTx/>
              <a:buChar char="-"/>
            </a:pPr>
            <a:r>
              <a:rPr lang="en-US" i="0"/>
              <a:t>Explicitly teaching expected behaviour helps to free up students’ working memory to focus on learning.  This involves introducing the expectation, routine or rule and why it’s important, and modelling, explaining and discussing it.  </a:t>
            </a:r>
          </a:p>
          <a:p>
            <a:pPr marL="171450" indent="-171450">
              <a:buFontTx/>
              <a:buChar char="-"/>
            </a:pPr>
            <a:r>
              <a:rPr lang="en-AU">
                <a:effectLst/>
                <a:ea typeface="Calibri" panose="020F0502020204030204" pitchFamily="34" charset="0"/>
                <a:cs typeface="Arial" panose="020B0604020202020204" pitchFamily="34" charset="0"/>
              </a:rPr>
              <a:t>Practising expected behaviours helps make them increasingly ‘automatic’ and become an established habit for students.</a:t>
            </a:r>
          </a:p>
          <a:p>
            <a:pPr marL="171450" indent="-171450">
              <a:buFontTx/>
              <a:buChar char="-"/>
            </a:pPr>
            <a:r>
              <a:rPr lang="en-US" b="0">
                <a:solidFill>
                  <a:srgbClr val="221F20"/>
                </a:solidFill>
              </a:rPr>
              <a:t>Students don’t necessarily know to </a:t>
            </a:r>
            <a:r>
              <a:rPr lang="en-US" b="0" u="none">
                <a:solidFill>
                  <a:srgbClr val="221F20"/>
                </a:solidFill>
              </a:rPr>
              <a:t>transfer</a:t>
            </a:r>
            <a:r>
              <a:rPr lang="en-US" b="0">
                <a:solidFill>
                  <a:srgbClr val="221F20"/>
                </a:solidFill>
              </a:rPr>
              <a:t> the expectations from outside of school to the school environment.</a:t>
            </a:r>
            <a:r>
              <a:rPr lang="en-US">
                <a:solidFill>
                  <a:srgbClr val="221F20"/>
                </a:solidFill>
              </a:rPr>
              <a:t> </a:t>
            </a:r>
            <a:r>
              <a:rPr lang="en-US" b="0">
                <a:solidFill>
                  <a:srgbClr val="221F20"/>
                </a:solidFill>
              </a:rPr>
              <a:t>And sometimes the expectations are different in the school environment.</a:t>
            </a:r>
            <a:r>
              <a:rPr lang="en-US">
                <a:solidFill>
                  <a:srgbClr val="221F20"/>
                </a:solidFill>
              </a:rPr>
              <a:t> </a:t>
            </a:r>
            <a:r>
              <a:rPr lang="en-US" b="0">
                <a:solidFill>
                  <a:srgbClr val="221F20"/>
                </a:solidFill>
              </a:rPr>
              <a:t>There are certain ways we do things at school.</a:t>
            </a:r>
          </a:p>
          <a:p>
            <a:pPr marL="171450" indent="-171450">
              <a:buFontTx/>
              <a:buChar char="-"/>
            </a:pPr>
            <a:r>
              <a:rPr lang="en-AU">
                <a:effectLst/>
                <a:ea typeface="Calibri" panose="020F0502020204030204" pitchFamily="34" charset="0"/>
                <a:cs typeface="Arial" panose="020B0604020202020204" pitchFamily="34" charset="0"/>
              </a:rPr>
              <a:t>Teachers should proactively and explicitly teach expected behaviour at the start of the academic year and revise </a:t>
            </a:r>
            <a:r>
              <a:rPr lang="en-AU">
                <a:ea typeface="Calibri" panose="020F0502020204030204" pitchFamily="34" charset="0"/>
                <a:cs typeface="Arial" panose="020B0604020202020204" pitchFamily="34" charset="0"/>
              </a:rPr>
              <a:t>regularly.</a:t>
            </a:r>
          </a:p>
          <a:p>
            <a:pPr marL="171450" indent="-171450">
              <a:buFontTx/>
              <a:buChar char="-"/>
            </a:pPr>
            <a:r>
              <a:rPr lang="en-AU">
                <a:ea typeface="Calibri" panose="020F0502020204030204" pitchFamily="34" charset="0"/>
                <a:cs typeface="Arial" panose="020B0604020202020204" pitchFamily="34" charset="0"/>
              </a:rPr>
              <a:t>Teachers</a:t>
            </a:r>
            <a:r>
              <a:rPr lang="en-AU">
                <a:effectLst/>
                <a:ea typeface="Calibri" panose="020F0502020204030204" pitchFamily="34" charset="0"/>
                <a:cs typeface="Arial" panose="020B0604020202020204" pitchFamily="34" charset="0"/>
              </a:rPr>
              <a:t> should also role-model the behaviours expected of students, including arriving to class on time, being organised, and listening to and speaking with students in a consistent and calm manner </a:t>
            </a:r>
            <a:r>
              <a:rPr lang="en-AU">
                <a:solidFill>
                  <a:srgbClr val="000000"/>
                </a:solidFill>
                <a:effectLst/>
                <a:highlight>
                  <a:srgbClr val="FFFFFF"/>
                </a:highlight>
                <a:ea typeface="Calibri" panose="020F0502020204030204" pitchFamily="34" charset="0"/>
                <a:cs typeface="Arial" panose="020B0604020202020204" pitchFamily="34" charset="0"/>
              </a:rPr>
              <a:t>to set the standard about how to interact in the classroom</a:t>
            </a:r>
            <a:r>
              <a:rPr lang="en-AU">
                <a:ea typeface="Calibri" panose="020F0502020204030204" pitchFamily="34" charset="0"/>
                <a:cs typeface="Arial" panose="020B0604020202020204" pitchFamily="34" charset="0"/>
              </a:rPr>
              <a:t>. </a:t>
            </a:r>
            <a:endParaRPr lang="en-AU">
              <a:effectLst/>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i="1">
              <a:solidFill>
                <a:srgbClr val="221F20"/>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21F20"/>
                </a:solidFill>
              </a:rPr>
              <a:t>We make the expectations/routines/rules explicit, not secret. We equip students to follow them. Many of our students need this explicit teaching to demonstrate the expected behaviour of our school.</a:t>
            </a:r>
            <a:endParaRPr lang="en-US" b="1">
              <a:solidFill>
                <a:srgbClr val="221F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221F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221F20"/>
                </a:solidFill>
              </a:rPr>
              <a:t>Facilitator notes (less detailed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rgbClr val="221F20"/>
                </a:solidFill>
              </a:rPr>
              <a:t>We teach behaviour just like we teach academic content.</a:t>
            </a:r>
            <a:r>
              <a:rPr lang="en-US">
                <a:solidFill>
                  <a:srgbClr val="221F20"/>
                </a:solidFill>
              </a:rPr>
              <a:t> We make the expectations/routines/rules explicit, not secret. We equip students to follow them. Many of our students need this explicit teaching to demonstrate the expected behaviour of our school.</a:t>
            </a:r>
            <a:endParaRPr lang="en-US" b="1">
              <a:solidFill>
                <a:srgbClr val="221F20"/>
              </a:solidFill>
            </a:endParaRPr>
          </a:p>
        </p:txBody>
      </p:sp>
      <p:sp>
        <p:nvSpPr>
          <p:cNvPr id="6" name="Slide Number Placeholder 5"/>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28</a:t>
            </a:fld>
            <a:endParaRPr lang="en-US">
              <a:solidFill>
                <a:prstClr val="black"/>
              </a:solidFill>
            </a:endParaRPr>
          </a:p>
        </p:txBody>
      </p:sp>
    </p:spTree>
    <p:extLst>
      <p:ext uri="{BB962C8B-B14F-4D97-AF65-F5344CB8AC3E}">
        <p14:creationId xmlns:p14="http://schemas.microsoft.com/office/powerpoint/2010/main" val="1011014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latin typeface="Montserrat"/>
              </a:rPr>
              <a:t>Facilitator notes</a:t>
            </a:r>
            <a:endParaRPr lang="en-US" sz="1100" b="1">
              <a:latin typeface="Montserrat" panose="00000500000000000000" pitchFamily="2" charset="0"/>
            </a:endParaRPr>
          </a:p>
          <a:p>
            <a:pPr>
              <a:defRPr/>
            </a:pPr>
            <a:r>
              <a:rPr lang="en-US" sz="1100">
                <a:latin typeface="Montserrat"/>
              </a:rPr>
              <a:t>We’ve spoken about these evidence-based approaches for classroom management. </a:t>
            </a:r>
            <a:endParaRPr lang="en-US" sz="11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latin typeface="Montserrat" panose="00000500000000000000" pitchFamily="2" charset="0"/>
            </a:endParaRPr>
          </a:p>
          <a:p>
            <a:pPr>
              <a:defRPr/>
            </a:pPr>
            <a:r>
              <a:rPr lang="en-US" sz="1100">
                <a:latin typeface="Montserrat"/>
              </a:rPr>
              <a:t>AERO has identified 7 classroom management skills that support these approaches.</a:t>
            </a:r>
          </a:p>
        </p:txBody>
      </p:sp>
      <p:sp>
        <p:nvSpPr>
          <p:cNvPr id="6" name="Slide Number Placeholder 5"/>
          <p:cNvSpPr>
            <a:spLocks noGrp="1"/>
          </p:cNvSpPr>
          <p:nvPr>
            <p:ph type="sldNum" sz="quarter" idx="5"/>
          </p:nvPr>
        </p:nvSpPr>
        <p:spPr/>
        <p:txBody>
          <a:bodyPr/>
          <a:lstStyle/>
          <a:p>
            <a:fld id="{B36E7EC0-9BE3-5541-9D76-7DE32A6C9D42}" type="slidenum">
              <a:rPr lang="en-US" smtClean="0"/>
              <a:t>29</a:t>
            </a:fld>
            <a:endParaRPr lang="en-US"/>
          </a:p>
        </p:txBody>
      </p:sp>
    </p:spTree>
    <p:extLst>
      <p:ext uri="{BB962C8B-B14F-4D97-AF65-F5344CB8AC3E}">
        <p14:creationId xmlns:p14="http://schemas.microsoft.com/office/powerpoint/2010/main" val="534711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a:spcAft>
                <a:spcPts val="800"/>
              </a:spcAft>
            </a:pPr>
            <a:r>
              <a:rPr lang="en-AU" sz="1100" b="1" kern="100">
                <a:effectLst/>
                <a:latin typeface="Montserrat" panose="00000500000000000000" pitchFamily="2" charset="0"/>
                <a:ea typeface="Aptos" panose="020B0004020202020204" pitchFamily="34" charset="0"/>
                <a:cs typeface="Arial" panose="020B0604020202020204" pitchFamily="34" charset="0"/>
              </a:rPr>
              <a:t>Preparation</a:t>
            </a:r>
            <a:endParaRPr lang="en-AU" sz="1100" b="1" kern="100">
              <a:effectLst/>
              <a:latin typeface="Montserrat" panose="00000500000000000000" pitchFamily="2" charset="0"/>
              <a:cs typeface="Arial" panose="020B0604020202020204" pitchFamily="34" charset="0"/>
            </a:endParaRPr>
          </a:p>
          <a:p>
            <a:pPr marL="171450" indent="-171450">
              <a:spcAft>
                <a:spcPts val="800"/>
              </a:spcAft>
              <a:buFontTx/>
              <a:buChar char="-"/>
            </a:pPr>
            <a:r>
              <a:rPr lang="en-US" sz="1100">
                <a:effectLst/>
                <a:latin typeface="Montserrat" panose="00000500000000000000" pitchFamily="2" charset="0"/>
                <a:cs typeface="Arial" panose="020B0604020202020204" pitchFamily="34" charset="0"/>
              </a:rPr>
              <a:t>Edit this slide to reflect the way your school Acknowledges Country.</a:t>
            </a:r>
          </a:p>
        </p:txBody>
      </p:sp>
      <p:sp>
        <p:nvSpPr>
          <p:cNvPr id="6" name="Slide Number Placeholder 5"/>
          <p:cNvSpPr>
            <a:spLocks noGrp="1"/>
          </p:cNvSpPr>
          <p:nvPr>
            <p:ph type="sldNum" sz="quarter" idx="5"/>
          </p:nvPr>
        </p:nvSpPr>
        <p:spPr/>
        <p:txBody>
          <a:bodyPr/>
          <a:lstStyle/>
          <a:p>
            <a:fld id="{B36E7EC0-9BE3-5541-9D76-7DE32A6C9D42}" type="slidenum">
              <a:rPr lang="en-US" smtClean="0"/>
              <a:t>3</a:t>
            </a:fld>
            <a:endParaRPr lang="en-US"/>
          </a:p>
        </p:txBody>
      </p:sp>
    </p:spTree>
    <p:extLst>
      <p:ext uri="{BB962C8B-B14F-4D97-AF65-F5344CB8AC3E}">
        <p14:creationId xmlns:p14="http://schemas.microsoft.com/office/powerpoint/2010/main" val="3878087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AU" sz="1100" b="1"/>
              <a:t>Preparation</a:t>
            </a:r>
          </a:p>
          <a:p>
            <a:pPr marL="171450" indent="-171450" defTabSz="966612">
              <a:buFontTx/>
              <a:buChar char="-"/>
              <a:defRPr/>
            </a:pPr>
            <a:r>
              <a:rPr lang="en-US" sz="1100" b="0"/>
              <a:t>Prior to facilitating this section, which is about classroom management skills, you’re encouraged to refer to these chapters from AERO’s </a:t>
            </a:r>
            <a:r>
              <a:rPr lang="en-US" sz="1100"/>
              <a:t>Foundational Classroom Management Resources </a:t>
            </a:r>
            <a:r>
              <a:rPr lang="en-US" sz="1100" b="0"/>
              <a:t>Handbook:</a:t>
            </a:r>
          </a:p>
          <a:p>
            <a:pPr marL="628650" lvl="1" indent="-171450" defTabSz="966612">
              <a:buFont typeface="Arial" panose="020B0604020202020204" pitchFamily="34" charset="0"/>
              <a:buChar char="•"/>
              <a:defRPr/>
            </a:pPr>
            <a:r>
              <a:rPr lang="en-US" sz="1100"/>
              <a:t>Chapter 14: Acknowledgement and Praise</a:t>
            </a:r>
          </a:p>
          <a:p>
            <a:pPr marL="628650" lvl="1" indent="-171450" defTabSz="966612">
              <a:buFont typeface="Arial" panose="020B0604020202020204" pitchFamily="34" charset="0"/>
              <a:buChar char="•"/>
              <a:defRPr/>
            </a:pPr>
            <a:r>
              <a:rPr lang="en-US" sz="1100"/>
              <a:t>Chapter 15: Circulation</a:t>
            </a:r>
            <a:endParaRPr lang="en-US" sz="1100" b="0">
              <a:cs typeface="Calibri"/>
            </a:endParaRPr>
          </a:p>
          <a:p>
            <a:pPr marL="628650" lvl="1" indent="-171450" defTabSz="966612">
              <a:buFont typeface="Arial" panose="020B0604020202020204" pitchFamily="34" charset="0"/>
              <a:buChar char="•"/>
              <a:defRPr/>
            </a:pPr>
            <a:r>
              <a:rPr lang="en-US" sz="1100" b="0"/>
              <a:t>Chapter 16: Clear communication</a:t>
            </a:r>
            <a:endParaRPr lang="en-US" sz="1100" b="0">
              <a:cs typeface="Calibri"/>
            </a:endParaRPr>
          </a:p>
          <a:p>
            <a:pPr marL="628650" lvl="1" indent="-171450" defTabSz="966612">
              <a:buFont typeface="Arial" panose="020B0604020202020204" pitchFamily="34" charset="0"/>
              <a:buChar char="•"/>
              <a:defRPr/>
            </a:pPr>
            <a:r>
              <a:rPr lang="en-US" sz="1100" b="0"/>
              <a:t>Chapter 17: Deliberate pause</a:t>
            </a:r>
            <a:endParaRPr lang="en-US" sz="1100" b="0">
              <a:cs typeface="Calibri"/>
            </a:endParaRPr>
          </a:p>
          <a:p>
            <a:pPr marL="628650" lvl="1" indent="-171450" defTabSz="966612">
              <a:buFont typeface="Arial" panose="020B0604020202020204" pitchFamily="34" charset="0"/>
              <a:buChar char="•"/>
              <a:defRPr/>
            </a:pPr>
            <a:r>
              <a:rPr lang="en-US" sz="1100" b="0"/>
              <a:t>Chapter 18: Non-verbal communication</a:t>
            </a:r>
          </a:p>
          <a:p>
            <a:pPr marL="628650" lvl="1" indent="-171450" defTabSz="966612">
              <a:buFont typeface="Arial" panose="020B0604020202020204" pitchFamily="34" charset="0"/>
              <a:buChar char="•"/>
              <a:defRPr/>
            </a:pPr>
            <a:r>
              <a:rPr lang="en-US" sz="1100" b="0"/>
              <a:t>Chapter 19: Scanning your class</a:t>
            </a:r>
          </a:p>
          <a:p>
            <a:pPr marL="628650" lvl="1" indent="-171450" defTabSz="966612">
              <a:buFont typeface="Arial" panose="020B0604020202020204" pitchFamily="34" charset="0"/>
              <a:buChar char="•"/>
              <a:defRPr/>
            </a:pPr>
            <a:r>
              <a:rPr lang="en-US" sz="1100" b="0">
                <a:cs typeface="Calibri"/>
              </a:rPr>
              <a:t>Chapter 20: Voice control.</a:t>
            </a:r>
          </a:p>
          <a:p>
            <a:pPr marL="0" lvl="1" indent="0" defTabSz="966612">
              <a:buFontTx/>
              <a:buNone/>
              <a:defRPr/>
            </a:pPr>
            <a:r>
              <a:rPr lang="en-US" sz="1100" b="0"/>
              <a:t>You may want to refer participants to the relevant chapter(s) if you’re unsure </a:t>
            </a:r>
            <a:r>
              <a:rPr lang="en-US" sz="1100"/>
              <a:t>how to answer a question.</a:t>
            </a:r>
            <a:endParaRPr lang="en-US" sz="1100" b="0">
              <a:cs typeface="Calibri"/>
            </a:endParaRPr>
          </a:p>
          <a:p>
            <a:pPr marL="171450" lvl="0" indent="-171450" defTabSz="966612">
              <a:buFontTx/>
              <a:buChar char="-"/>
              <a:defRPr/>
            </a:pPr>
            <a:r>
              <a:rPr lang="en-US" sz="1100" b="0">
                <a:cs typeface="Calibri"/>
              </a:rPr>
              <a:t>Each of these chapters has:</a:t>
            </a:r>
          </a:p>
          <a:p>
            <a:pPr marL="628650" lvl="1" indent="-171450" defTabSz="966612">
              <a:buFont typeface="Arial" panose="020B0604020202020204" pitchFamily="34" charset="0"/>
              <a:buChar char="•"/>
              <a:defRPr/>
            </a:pPr>
            <a:r>
              <a:rPr lang="en-US" sz="1100" b="0">
                <a:cs typeface="Calibri"/>
              </a:rPr>
              <a:t>advice for rehearsing the skill</a:t>
            </a:r>
          </a:p>
          <a:p>
            <a:pPr marL="628650" lvl="1" indent="-171450" defTabSz="966612">
              <a:buFont typeface="Arial" panose="020B0604020202020204" pitchFamily="34" charset="0"/>
              <a:buChar char="•"/>
              <a:defRPr/>
            </a:pPr>
            <a:r>
              <a:rPr lang="en-US" sz="1100" b="0">
                <a:cs typeface="Calibri"/>
              </a:rPr>
              <a:t>elements for success for the skill.</a:t>
            </a:r>
          </a:p>
          <a:p>
            <a:pPr marL="0" lvl="0" indent="0" defTabSz="966612">
              <a:buFontTx/>
              <a:buNone/>
              <a:defRPr/>
            </a:pPr>
            <a:r>
              <a:rPr lang="en-US" sz="1100" b="0" kern="1200">
                <a:solidFill>
                  <a:schemeClr val="tx1"/>
                </a:solidFill>
                <a:latin typeface="Montserrat" pitchFamily="2" charset="77"/>
                <a:ea typeface="+mn-ea"/>
                <a:cs typeface="Calibri"/>
              </a:rPr>
              <a:t>Use</a:t>
            </a:r>
            <a:r>
              <a:rPr lang="en-US" sz="1100" b="0">
                <a:cs typeface="Calibri"/>
              </a:rPr>
              <a:t> these to rehearse each skill so that you can clearly incorporate the elements for success as you model the skill.</a:t>
            </a:r>
          </a:p>
          <a:p>
            <a:pPr marL="0" lvl="0" indent="0" defTabSz="966612">
              <a:buFontTx/>
              <a:buNone/>
              <a:defRPr/>
            </a:pPr>
            <a:endParaRPr lang="en-US" sz="1100" b="0" i="1">
              <a:cs typeface="Calibri"/>
            </a:endParaRPr>
          </a:p>
          <a:p>
            <a:r>
              <a:rPr lang="en-US" sz="1100" b="1" i="0"/>
              <a:t>Facilitator notes</a:t>
            </a:r>
          </a:p>
          <a:p>
            <a:r>
              <a:rPr lang="en-US" sz="1100" i="1"/>
              <a:t>Give participants time to read.</a:t>
            </a:r>
          </a:p>
          <a:p>
            <a:endParaRPr lang="en-US" sz="1100" i="1"/>
          </a:p>
          <a:p>
            <a:r>
              <a:rPr lang="en-US" sz="1100" i="0"/>
              <a:t>Let’s walk through an example. We’ll think about the combination of skills we need to gain all students’ attention. Imagine our students are focusing their attention on something other than us, and we have something to say, so we need to gain attention from every student.</a:t>
            </a:r>
            <a:endParaRPr lang="en-US" sz="1100"/>
          </a:p>
        </p:txBody>
      </p:sp>
      <p:sp>
        <p:nvSpPr>
          <p:cNvPr id="4" name="Slide Number Placeholder 3"/>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30</a:t>
            </a:fld>
            <a:endParaRPr lang="en-US">
              <a:solidFill>
                <a:prstClr val="black"/>
              </a:solidFill>
            </a:endParaRPr>
          </a:p>
        </p:txBody>
      </p:sp>
    </p:spTree>
    <p:extLst>
      <p:ext uri="{BB962C8B-B14F-4D97-AF65-F5344CB8AC3E}">
        <p14:creationId xmlns:p14="http://schemas.microsoft.com/office/powerpoint/2010/main" val="3973731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a:lnSpc>
                <a:spcPct val="107000"/>
              </a:lnSpc>
              <a:spcAft>
                <a:spcPts val="800"/>
              </a:spcAft>
            </a:pPr>
            <a:r>
              <a:rPr lang="en-AU" sz="1100" b="1">
                <a:latin typeface="Montserrat"/>
              </a:rPr>
              <a:t>Preparation</a:t>
            </a:r>
            <a:endParaRPr lang="en-US">
              <a:latin typeface="Montserrat"/>
            </a:endParaRPr>
          </a:p>
          <a:p>
            <a:pPr>
              <a:lnSpc>
                <a:spcPct val="107000"/>
              </a:lnSpc>
              <a:spcAft>
                <a:spcPts val="800"/>
              </a:spcAft>
            </a:pPr>
            <a:r>
              <a:rPr lang="en-AU" sz="1100">
                <a:latin typeface="Montserrat"/>
              </a:rPr>
              <a:t>On this and the following slides, the skills in bold are those being modelled in this demonstration.</a:t>
            </a:r>
          </a:p>
          <a:p>
            <a:pPr>
              <a:lnSpc>
                <a:spcPct val="107000"/>
              </a:lnSpc>
              <a:spcAft>
                <a:spcPts val="800"/>
              </a:spcAft>
            </a:pPr>
            <a:endParaRPr lang="en-AU" sz="1100" b="1"/>
          </a:p>
          <a:p>
            <a:pPr marL="0" algn="l" defTabSz="914400">
              <a:lnSpc>
                <a:spcPct val="107000"/>
              </a:lnSpc>
              <a:spcAft>
                <a:spcPts val="800"/>
              </a:spcAft>
            </a:pPr>
            <a:r>
              <a:rPr lang="en-AU" sz="1100" b="1">
                <a:latin typeface="Montserrat"/>
              </a:rPr>
              <a:t>Facilitator</a:t>
            </a:r>
            <a:r>
              <a:rPr lang="en-AU" sz="1100" b="1" i="0" kern="1200">
                <a:latin typeface="Montserrat"/>
              </a:rPr>
              <a:t> notes</a:t>
            </a:r>
            <a:endParaRPr lang="en-AU">
              <a:latin typeface="Montserrat"/>
            </a:endParaRPr>
          </a:p>
          <a:p>
            <a:pPr marL="0" algn="l" defTabSz="914400" rtl="0" eaLnBrk="1" latinLnBrk="0" hangingPunct="1">
              <a:lnSpc>
                <a:spcPct val="107000"/>
              </a:lnSpc>
              <a:spcAft>
                <a:spcPts val="800"/>
              </a:spcAft>
            </a:pPr>
            <a:r>
              <a:rPr lang="en-AU" sz="1100" i="0" kern="1200">
                <a:latin typeface="Montserrat"/>
              </a:rPr>
              <a:t>Firstly, we’ll need to use a cue to let them know that we would like their attention. If the cue is verbal, then we’ll need to use voice control.</a:t>
            </a:r>
          </a:p>
          <a:p>
            <a:pPr marL="0" algn="l" defTabSz="914400" rtl="0" eaLnBrk="1" latinLnBrk="0" hangingPunct="1">
              <a:lnSpc>
                <a:spcPct val="107000"/>
              </a:lnSpc>
              <a:spcAft>
                <a:spcPts val="800"/>
              </a:spcAft>
            </a:pPr>
            <a:endParaRPr lang="en-AU" sz="1100" i="0" kern="1200"/>
          </a:p>
          <a:p>
            <a:pPr marL="0" algn="l" defTabSz="914400" rtl="0" eaLnBrk="1" latinLnBrk="0" hangingPunct="1">
              <a:lnSpc>
                <a:spcPct val="107000"/>
              </a:lnSpc>
              <a:spcAft>
                <a:spcPts val="800"/>
              </a:spcAft>
            </a:pPr>
            <a:r>
              <a:rPr lang="en-AU" sz="1100" i="1" kern="1200"/>
              <a:t>Demonstrate using a verbal cue such as a countdown or call and response (‘Marco-Polo, 1, 2, 3 eyes on me -1, 2 eyes on you’).</a:t>
            </a:r>
            <a:endParaRPr lang="en-AU" sz="1100" i="1"/>
          </a:p>
        </p:txBody>
      </p:sp>
      <p:sp>
        <p:nvSpPr>
          <p:cNvPr id="4" name="Slide Number Placeholder 3"/>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31</a:t>
            </a:fld>
            <a:endParaRPr lang="en-US">
              <a:solidFill>
                <a:prstClr val="black"/>
              </a:solidFill>
            </a:endParaRPr>
          </a:p>
        </p:txBody>
      </p:sp>
    </p:spTree>
    <p:extLst>
      <p:ext uri="{BB962C8B-B14F-4D97-AF65-F5344CB8AC3E}">
        <p14:creationId xmlns:p14="http://schemas.microsoft.com/office/powerpoint/2010/main" val="2000668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lvl="0" indent="0" algn="l" defTabSz="914400" rtl="0" eaLnBrk="1" latinLnBrk="0" hangingPunct="1">
              <a:lnSpc>
                <a:spcPct val="107000"/>
              </a:lnSpc>
              <a:spcAft>
                <a:spcPts val="1300"/>
              </a:spcAft>
              <a:buFont typeface="Symbol" panose="05050102010706020507" pitchFamily="18" charset="2"/>
              <a:buNone/>
              <a:tabLst>
                <a:tab pos="457200" algn="l"/>
              </a:tabLst>
            </a:pPr>
            <a:r>
              <a:rPr lang="en-AU" sz="1100" b="1" i="0" kern="1200"/>
              <a:t>Facilitator notes</a:t>
            </a:r>
          </a:p>
          <a:p>
            <a:pPr marL="0" lvl="0" indent="0" algn="l" defTabSz="914400" rtl="0" eaLnBrk="1" latinLnBrk="0" hangingPunct="1">
              <a:lnSpc>
                <a:spcPct val="107000"/>
              </a:lnSpc>
              <a:spcAft>
                <a:spcPts val="1300"/>
              </a:spcAft>
              <a:buFont typeface="Symbol" panose="05050102010706020507" pitchFamily="18" charset="2"/>
              <a:buNone/>
              <a:tabLst>
                <a:tab pos="457200" algn="l"/>
              </a:tabLst>
            </a:pPr>
            <a:r>
              <a:rPr lang="en-AU" sz="1100" i="0" kern="1200"/>
              <a:t>Next, we deliberately pause. This gives students time to direct their attention to us. </a:t>
            </a:r>
          </a:p>
          <a:p>
            <a:pPr marL="0" lvl="0" indent="0" algn="l" defTabSz="914400" rtl="0" eaLnBrk="1" latinLnBrk="0" hangingPunct="1">
              <a:lnSpc>
                <a:spcPct val="107000"/>
              </a:lnSpc>
              <a:spcAft>
                <a:spcPts val="1300"/>
              </a:spcAft>
              <a:buFont typeface="Symbol" panose="05050102010706020507" pitchFamily="18" charset="2"/>
              <a:buNone/>
              <a:tabLst>
                <a:tab pos="457200" algn="l"/>
              </a:tabLst>
            </a:pPr>
            <a:r>
              <a:rPr lang="en-AU" sz="1100" i="0" kern="1200"/>
              <a:t>And gives us time to monitor all students by scanning and circulating.</a:t>
            </a:r>
          </a:p>
          <a:p>
            <a:pPr marL="0" lvl="0" indent="0" algn="l" defTabSz="914400" rtl="0" eaLnBrk="1" latinLnBrk="0" hangingPunct="1">
              <a:lnSpc>
                <a:spcPct val="107000"/>
              </a:lnSpc>
              <a:spcAft>
                <a:spcPts val="1300"/>
              </a:spcAft>
              <a:buFont typeface="Symbol" panose="05050102010706020507" pitchFamily="18" charset="2"/>
              <a:buNone/>
              <a:tabLst>
                <a:tab pos="457200" algn="l"/>
              </a:tabLst>
            </a:pPr>
            <a:r>
              <a:rPr lang="en-AU" sz="1100" i="0" kern="1200"/>
              <a:t>We acknowledge and praise students who have given us their attention</a:t>
            </a:r>
          </a:p>
          <a:p>
            <a:pPr marL="0" lvl="0" indent="0" algn="l" defTabSz="914400" rtl="0" eaLnBrk="1" latinLnBrk="0" hangingPunct="1">
              <a:lnSpc>
                <a:spcPct val="107000"/>
              </a:lnSpc>
              <a:spcAft>
                <a:spcPts val="1300"/>
              </a:spcAft>
              <a:buFont typeface="Symbol" panose="05050102010706020507" pitchFamily="18" charset="2"/>
              <a:buNone/>
              <a:tabLst>
                <a:tab pos="457200" algn="l"/>
              </a:tabLst>
            </a:pPr>
            <a:r>
              <a:rPr lang="en-AU" sz="1100" i="1" kern="1200"/>
              <a:t>Demonstrate the full sequence so far, from the verbal cue.</a:t>
            </a:r>
          </a:p>
        </p:txBody>
      </p:sp>
      <p:sp>
        <p:nvSpPr>
          <p:cNvPr id="4" name="Slide Number Placeholder 3"/>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32</a:t>
            </a:fld>
            <a:endParaRPr lang="en-US">
              <a:solidFill>
                <a:prstClr val="black"/>
              </a:solidFill>
            </a:endParaRPr>
          </a:p>
        </p:txBody>
      </p:sp>
    </p:spTree>
    <p:extLst>
      <p:ext uri="{BB962C8B-B14F-4D97-AF65-F5344CB8AC3E}">
        <p14:creationId xmlns:p14="http://schemas.microsoft.com/office/powerpoint/2010/main" val="3401588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a:lnSpc>
                <a:spcPct val="107000"/>
              </a:lnSpc>
              <a:spcAft>
                <a:spcPts val="800"/>
              </a:spcAft>
            </a:pPr>
            <a:r>
              <a:rPr lang="en-AU" sz="1100" b="1" kern="100">
                <a:effectLst/>
                <a:ea typeface="Aptos" panose="020B0004020202020204" pitchFamily="34" charset="0"/>
                <a:cs typeface="Arial" panose="020B0604020202020204" pitchFamily="34" charset="0"/>
              </a:rPr>
              <a:t>Facilitator notes</a:t>
            </a:r>
          </a:p>
          <a:p>
            <a:pPr>
              <a:lnSpc>
                <a:spcPct val="107000"/>
              </a:lnSpc>
              <a:spcAft>
                <a:spcPts val="800"/>
              </a:spcAft>
            </a:pPr>
            <a:r>
              <a:rPr lang="en-AU" sz="1100" kern="100">
                <a:effectLst/>
                <a:ea typeface="Aptos" panose="020B0004020202020204" pitchFamily="34" charset="0"/>
                <a:cs typeface="Arial" panose="020B0604020202020204" pitchFamily="34" charset="0"/>
              </a:rPr>
              <a:t>After acknowledging and praising the students who have given us their attention, we use a non-verbal correction for students who have not given their attention. </a:t>
            </a:r>
            <a:endParaRPr lang="en-AU" kern="100">
              <a:ea typeface="Aptos" panose="020B0004020202020204" pitchFamily="34" charset="0"/>
              <a:cs typeface="Arial" panose="020B0604020202020204" pitchFamily="34" charset="0"/>
            </a:endParaRPr>
          </a:p>
          <a:p>
            <a:pPr>
              <a:lnSpc>
                <a:spcPct val="107000"/>
              </a:lnSpc>
              <a:spcAft>
                <a:spcPts val="800"/>
              </a:spcAft>
            </a:pPr>
            <a:endParaRPr lang="en-AU" sz="100" i="1" kern="100">
              <a:effectLst/>
              <a:ea typeface="Aptos" panose="020B0004020202020204" pitchFamily="34" charset="0"/>
              <a:cs typeface="Arial" panose="020B0604020202020204" pitchFamily="34" charset="0"/>
            </a:endParaRPr>
          </a:p>
          <a:p>
            <a:pPr>
              <a:lnSpc>
                <a:spcPct val="107000"/>
              </a:lnSpc>
              <a:spcAft>
                <a:spcPts val="800"/>
              </a:spcAft>
            </a:pPr>
            <a:r>
              <a:rPr lang="en-AU" sz="1100" i="1" kern="100">
                <a:effectLst/>
                <a:ea typeface="Aptos" panose="020B0004020202020204" pitchFamily="34" charset="0"/>
                <a:cs typeface="Arial" panose="020B0604020202020204" pitchFamily="34" charset="0"/>
              </a:rPr>
              <a:t>Demonstrate giving a non-verbal correction </a:t>
            </a:r>
            <a:r>
              <a:rPr lang="en-AU" sz="1100" i="1" kern="100">
                <a:effectLst/>
                <a:ea typeface="Aptos" panose="020B0004020202020204" pitchFamily="34" charset="0"/>
                <a:cs typeface="Times New Roman" panose="02020603050405020304" pitchFamily="18" charset="0"/>
              </a:rPr>
              <a:t>–</a:t>
            </a:r>
            <a:r>
              <a:rPr lang="en-AU" sz="1100" i="1" kern="100">
                <a:effectLst/>
                <a:ea typeface="Aptos" panose="020B0004020202020204" pitchFamily="34" charset="0"/>
                <a:cs typeface="Arial" panose="020B0604020202020204" pitchFamily="34" charset="0"/>
              </a:rPr>
              <a:t> e.g., moving to a student (proximity) and pausing to prompt a student to focus.</a:t>
            </a:r>
          </a:p>
        </p:txBody>
      </p:sp>
      <p:sp>
        <p:nvSpPr>
          <p:cNvPr id="4" name="Slide Number Placeholder 3"/>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33</a:t>
            </a:fld>
            <a:endParaRPr lang="en-US">
              <a:solidFill>
                <a:prstClr val="black"/>
              </a:solidFill>
            </a:endParaRPr>
          </a:p>
        </p:txBody>
      </p:sp>
    </p:spTree>
    <p:extLst>
      <p:ext uri="{BB962C8B-B14F-4D97-AF65-F5344CB8AC3E}">
        <p14:creationId xmlns:p14="http://schemas.microsoft.com/office/powerpoint/2010/main" val="2471791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AU" sz="1100" b="1" kern="100">
                <a:effectLst/>
                <a:ea typeface="Aptos" panose="020B0004020202020204" pitchFamily="34" charset="0"/>
                <a:cs typeface="Arial" panose="020B0604020202020204" pitchFamily="34" charset="0"/>
              </a:rPr>
              <a:t>Facilitator notes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100" kern="100">
                <a:effectLst/>
                <a:ea typeface="Aptos" panose="020B0004020202020204" pitchFamily="34" charset="0"/>
                <a:cs typeface="Arial" panose="020B0604020202020204" pitchFamily="34" charset="0"/>
              </a:rPr>
              <a:t>We acknowledge and praise students when they correct their behaviour.</a:t>
            </a:r>
          </a:p>
        </p:txBody>
      </p:sp>
      <p:sp>
        <p:nvSpPr>
          <p:cNvPr id="4" name="Slide Number Placeholder 3"/>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34</a:t>
            </a:fld>
            <a:endParaRPr lang="en-US">
              <a:solidFill>
                <a:prstClr val="black"/>
              </a:solidFill>
            </a:endParaRPr>
          </a:p>
        </p:txBody>
      </p:sp>
    </p:spTree>
    <p:extLst>
      <p:ext uri="{BB962C8B-B14F-4D97-AF65-F5344CB8AC3E}">
        <p14:creationId xmlns:p14="http://schemas.microsoft.com/office/powerpoint/2010/main" val="3597282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algn="l" defTabSz="914400" rtl="0" eaLnBrk="1" latinLnBrk="0" hangingPunct="1">
              <a:lnSpc>
                <a:spcPct val="107000"/>
              </a:lnSpc>
              <a:spcAft>
                <a:spcPts val="800"/>
              </a:spcAft>
            </a:pPr>
            <a:r>
              <a:rPr lang="en-AU" sz="1100" b="1" kern="1200"/>
              <a:t>Facilitator notes</a:t>
            </a:r>
          </a:p>
          <a:p>
            <a:pPr>
              <a:lnSpc>
                <a:spcPct val="107000"/>
              </a:lnSpc>
              <a:spcAft>
                <a:spcPts val="800"/>
              </a:spcAft>
            </a:pPr>
            <a:r>
              <a:rPr lang="en-AU" sz="1100" kern="1200"/>
              <a:t>We</a:t>
            </a:r>
            <a:r>
              <a:rPr lang="en-AU" sz="1100"/>
              <a:t> </a:t>
            </a:r>
            <a:r>
              <a:rPr lang="en-AU" sz="1100" kern="1200"/>
              <a:t>need to use voice control and clear communication to give the instruction that we gained the students’ attention for in the first place.</a:t>
            </a:r>
          </a:p>
        </p:txBody>
      </p:sp>
      <p:sp>
        <p:nvSpPr>
          <p:cNvPr id="4" name="Slide Number Placeholder 3"/>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35</a:t>
            </a:fld>
            <a:endParaRPr lang="en-US">
              <a:solidFill>
                <a:prstClr val="black"/>
              </a:solidFill>
            </a:endParaRPr>
          </a:p>
        </p:txBody>
      </p:sp>
    </p:spTree>
    <p:extLst>
      <p:ext uri="{BB962C8B-B14F-4D97-AF65-F5344CB8AC3E}">
        <p14:creationId xmlns:p14="http://schemas.microsoft.com/office/powerpoint/2010/main" val="1432543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F49BC-5122-AB23-11FD-F3A07254F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30A6D-6672-EB3C-4052-3DC7D44D8CEE}"/>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8526160D-91B3-F8B5-4821-A6287C8C3417}"/>
              </a:ext>
            </a:extLst>
          </p:cNvPr>
          <p:cNvSpPr>
            <a:spLocks noGrp="1"/>
          </p:cNvSpPr>
          <p:nvPr>
            <p:ph type="body" idx="1"/>
          </p:nvPr>
        </p:nvSpPr>
        <p:spPr/>
        <p:txBody>
          <a:bodyPr/>
          <a:lstStyle/>
          <a:p>
            <a:pPr defTabSz="966612">
              <a:defRPr/>
            </a:pPr>
            <a:r>
              <a:rPr lang="en-US" sz="1100" b="1">
                <a:latin typeface="Montserrat" panose="00000500000000000000" pitchFamily="2" charset="0"/>
              </a:rPr>
              <a:t>Facilitator notes</a:t>
            </a:r>
            <a:endParaRPr lang="en-US" sz="1100">
              <a:latin typeface="Montserrat" panose="00000500000000000000" pitchFamily="2" charset="0"/>
            </a:endParaRPr>
          </a:p>
          <a:p>
            <a:pPr defTabSz="966612">
              <a:defRPr/>
            </a:pPr>
            <a:r>
              <a:rPr lang="en-US" sz="1100">
                <a:latin typeface="Montserrat" panose="00000500000000000000" pitchFamily="2" charset="0"/>
              </a:rPr>
              <a:t>By using evidence-based, proactive and preventative approaches to classroom management </a:t>
            </a:r>
            <a:r>
              <a:rPr lang="en-US" sz="1100">
                <a:latin typeface="Times New Roman" panose="02020603050405020304" pitchFamily="18" charset="0"/>
                <a:cs typeface="Times New Roman" panose="02020603050405020304" pitchFamily="18" charset="0"/>
              </a:rPr>
              <a:t>–</a:t>
            </a:r>
            <a:r>
              <a:rPr lang="en-US" sz="1100">
                <a:latin typeface="Montserrat" panose="00000500000000000000" pitchFamily="2" charset="0"/>
              </a:rPr>
              <a:t> establishing and maintaining positive teacher</a:t>
            </a:r>
            <a:r>
              <a:rPr lang="en-US" sz="1100">
                <a:latin typeface="Times New Roman" panose="02020603050405020304" pitchFamily="18" charset="0"/>
                <a:cs typeface="Times New Roman" panose="02020603050405020304" pitchFamily="18" charset="0"/>
              </a:rPr>
              <a:t>–</a:t>
            </a:r>
            <a:r>
              <a:rPr lang="en-US" sz="1100">
                <a:latin typeface="Montserrat" panose="00000500000000000000" pitchFamily="2" charset="0"/>
              </a:rPr>
              <a:t>student relationships and explicitly teaching and reinforcing high expectations, routines and rules – we’re most efficiently and effectively able to create safe and supportive learning environments for all students.</a:t>
            </a:r>
          </a:p>
        </p:txBody>
      </p:sp>
      <p:sp>
        <p:nvSpPr>
          <p:cNvPr id="6" name="Slide Number Placeholder 5">
            <a:extLst>
              <a:ext uri="{FF2B5EF4-FFF2-40B4-BE49-F238E27FC236}">
                <a16:creationId xmlns:a16="http://schemas.microsoft.com/office/drawing/2014/main" id="{83FE2665-0C72-2932-B76B-8BE94F026E9E}"/>
              </a:ext>
            </a:extLst>
          </p:cNvPr>
          <p:cNvSpPr>
            <a:spLocks noGrp="1"/>
          </p:cNvSpPr>
          <p:nvPr>
            <p:ph type="sldNum" sz="quarter" idx="5"/>
          </p:nvPr>
        </p:nvSpPr>
        <p:spPr/>
        <p:txBody>
          <a:bodyPr/>
          <a:lstStyle/>
          <a:p>
            <a:fld id="{B36E7EC0-9BE3-5541-9D76-7DE32A6C9D42}" type="slidenum">
              <a:rPr lang="en-US" smtClean="0"/>
              <a:t>36</a:t>
            </a:fld>
            <a:endParaRPr lang="en-US"/>
          </a:p>
        </p:txBody>
      </p:sp>
    </p:spTree>
    <p:extLst>
      <p:ext uri="{BB962C8B-B14F-4D97-AF65-F5344CB8AC3E}">
        <p14:creationId xmlns:p14="http://schemas.microsoft.com/office/powerpoint/2010/main" val="22262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5A552-4D8C-D760-D9BB-C908DE122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7C3B0-E3F0-53BE-2C38-1485C7C5BF83}"/>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663D988B-AB8F-2E9A-2C01-25E4387FCC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a:latin typeface="Montserrat" panose="00000500000000000000" pitchFamily="2" charset="0"/>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a:latin typeface="Montserrat" panose="00000500000000000000" pitchFamily="2" charset="0"/>
              </a:rPr>
              <a:t>Remind participants of the definition of classroom management – </a:t>
            </a:r>
            <a:r>
              <a:rPr lang="en-AU" sz="1100" i="0">
                <a:latin typeface="Montserrat" panose="00000500000000000000" pitchFamily="2" charset="0"/>
              </a:rPr>
              <a:t>Classroom management is about ‘The actions teachers take</a:t>
            </a:r>
            <a:r>
              <a:rPr lang="en-US" sz="1100" i="0">
                <a:latin typeface="Montserrat" panose="00000500000000000000" pitchFamily="2" charset="0"/>
              </a:rPr>
              <a:t> to create an environment that supports and facilitates both academic and social-emotional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Montserrat" panose="00000500000000000000" pitchFamily="2" charset="0"/>
              </a:rPr>
              <a:t>These actions are intentional and planned.</a:t>
            </a:r>
            <a:endParaRPr lang="en-US" sz="1100" i="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a:latin typeface="Montserrat" panose="00000500000000000000" pitchFamily="2" charset="0"/>
              </a:rPr>
              <a:t>So much preparation is done before students join us. Chapter 9 in the Foundational Classroom Management Resources Handbook provides guidance on what to do during this very important time.</a:t>
            </a:r>
          </a:p>
        </p:txBody>
      </p:sp>
      <p:sp>
        <p:nvSpPr>
          <p:cNvPr id="6" name="Slide Number Placeholder 5">
            <a:extLst>
              <a:ext uri="{FF2B5EF4-FFF2-40B4-BE49-F238E27FC236}">
                <a16:creationId xmlns:a16="http://schemas.microsoft.com/office/drawing/2014/main" id="{70997889-E0BF-0B84-74CD-F2C8C768241C}"/>
              </a:ext>
            </a:extLst>
          </p:cNvPr>
          <p:cNvSpPr>
            <a:spLocks noGrp="1"/>
          </p:cNvSpPr>
          <p:nvPr>
            <p:ph type="sldNum" sz="quarter" idx="5"/>
          </p:nvPr>
        </p:nvSpPr>
        <p:spPr/>
        <p:txBody>
          <a:bodyPr/>
          <a:lstStyle/>
          <a:p>
            <a:fld id="{B36E7EC0-9BE3-5541-9D76-7DE32A6C9D42}" type="slidenum">
              <a:rPr lang="en-US" smtClean="0"/>
              <a:pPr/>
              <a:t>37</a:t>
            </a:fld>
            <a:endParaRPr lang="en-US"/>
          </a:p>
        </p:txBody>
      </p:sp>
    </p:spTree>
    <p:extLst>
      <p:ext uri="{BB962C8B-B14F-4D97-AF65-F5344CB8AC3E}">
        <p14:creationId xmlns:p14="http://schemas.microsoft.com/office/powerpoint/2010/main" val="1743631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AU" sz="1100" b="1">
                <a:latin typeface="Montserrat" panose="00000500000000000000" pitchFamily="2" charset="0"/>
              </a:rPr>
              <a:t>Preparation</a:t>
            </a:r>
            <a:endParaRPr lang="en-US" sz="1100">
              <a:latin typeface="Montserrat" panose="00000500000000000000" pitchFamily="2" charset="0"/>
            </a:endParaRPr>
          </a:p>
          <a:p>
            <a:pPr marL="171450" indent="-171450">
              <a:buFont typeface="Calibri"/>
              <a:buChar char="-"/>
            </a:pPr>
            <a:r>
              <a:rPr lang="en-AU" sz="1100">
                <a:latin typeface="Montserrat" panose="00000500000000000000" pitchFamily="2" charset="0"/>
                <a:cs typeface="Calibri"/>
              </a:rPr>
              <a:t>This slide is optional. You might prefer to suggest another way for staff to reach out to you – for example:</a:t>
            </a:r>
            <a:endParaRPr lang="en-AU" sz="1100" b="1">
              <a:latin typeface="Montserrat" panose="00000500000000000000" pitchFamily="2" charset="0"/>
              <a:cs typeface="Calibri"/>
            </a:endParaRPr>
          </a:p>
          <a:p>
            <a:pPr marL="457200" lvl="1" indent="-171450">
              <a:buFont typeface="Arial" panose="020B0604020202020204" pitchFamily="34" charset="0"/>
              <a:buChar char="•"/>
            </a:pPr>
            <a:r>
              <a:rPr lang="en-AU" sz="1100">
                <a:latin typeface="Montserrat" panose="00000500000000000000" pitchFamily="2" charset="0"/>
                <a:cs typeface="Calibri"/>
              </a:rPr>
              <a:t>putting questions on sticky notes for you to consider and respond to</a:t>
            </a:r>
          </a:p>
          <a:p>
            <a:pPr marL="457200" lvl="1" indent="-171450">
              <a:buFont typeface="Arial" panose="020B0604020202020204" pitchFamily="34" charset="0"/>
              <a:buChar char="•"/>
            </a:pPr>
            <a:r>
              <a:rPr lang="en-AU" sz="1100">
                <a:latin typeface="Montserrat" panose="00000500000000000000" pitchFamily="2" charset="0"/>
                <a:cs typeface="Calibri"/>
              </a:rPr>
              <a:t>a conversation with you after the session</a:t>
            </a:r>
          </a:p>
          <a:p>
            <a:pPr marL="457200" lvl="1" indent="-171450">
              <a:buFont typeface="Arial" panose="020B0604020202020204" pitchFamily="34" charset="0"/>
              <a:buChar char="•"/>
            </a:pPr>
            <a:r>
              <a:rPr lang="en-AU" sz="1100">
                <a:latin typeface="Montserrat" panose="00000500000000000000" pitchFamily="2" charset="0"/>
                <a:cs typeface="Calibri"/>
              </a:rPr>
              <a:t>emailing ideas or reflections to you after the session</a:t>
            </a:r>
          </a:p>
          <a:p>
            <a:pPr marL="457200" lvl="1" indent="-171450">
              <a:buFont typeface="Arial" panose="020B0604020202020204" pitchFamily="34" charset="0"/>
              <a:buChar char="•"/>
            </a:pPr>
            <a:r>
              <a:rPr lang="en-AU" sz="1100">
                <a:latin typeface="Montserrat" panose="00000500000000000000" pitchFamily="2" charset="0"/>
                <a:cs typeface="Calibri"/>
              </a:rPr>
              <a:t>setting optional 'drop-in' sessions during the following week for follow up questions and discussions.</a:t>
            </a:r>
          </a:p>
          <a:p>
            <a:endParaRPr lang="en-AU" sz="1100" b="1">
              <a:latin typeface="Montserrat" panose="00000500000000000000" pitchFamily="2" charset="0"/>
            </a:endParaRPr>
          </a:p>
          <a:p>
            <a:r>
              <a:rPr lang="en-AU" sz="1100" b="1">
                <a:latin typeface="Montserrat" panose="00000500000000000000" pitchFamily="2" charset="0"/>
              </a:rPr>
              <a:t>Facilitator notes</a:t>
            </a:r>
            <a:endParaRPr lang="en-AU" sz="1100">
              <a:latin typeface="Montserrat" panose="00000500000000000000" pitchFamily="2" charset="0"/>
              <a:cs typeface="Calibri"/>
            </a:endParaRPr>
          </a:p>
          <a:p>
            <a:r>
              <a:rPr lang="en-AU" sz="1100" i="1">
                <a:latin typeface="Montserrat" panose="00000500000000000000" pitchFamily="2" charset="0"/>
              </a:rPr>
              <a:t>Invite questions</a:t>
            </a:r>
            <a:r>
              <a:rPr lang="en-US" sz="1100" i="1">
                <a:latin typeface="Montserrat" panose="00000500000000000000" pitchFamily="2" charset="0"/>
              </a:rPr>
              <a:t>. Feel comfortable taking some time to consider the question and do some research before responding later.</a:t>
            </a:r>
            <a:endParaRPr lang="en-AU" sz="1100" i="1">
              <a:latin typeface="Montserrat" panose="00000500000000000000" pitchFamily="2" charset="0"/>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38</a:t>
            </a:fld>
            <a:endParaRPr lang="en-US"/>
          </a:p>
        </p:txBody>
      </p:sp>
    </p:spTree>
    <p:extLst>
      <p:ext uri="{BB962C8B-B14F-4D97-AF65-F5344CB8AC3E}">
        <p14:creationId xmlns:p14="http://schemas.microsoft.com/office/powerpoint/2010/main" val="3153444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AU" sz="1100" b="1">
                <a:latin typeface="Montserrat"/>
              </a:rPr>
              <a:t>Preparation</a:t>
            </a:r>
          </a:p>
          <a:p>
            <a:pPr marL="0" indent="0">
              <a:buFont typeface="Calibri"/>
              <a:buNone/>
              <a:defRPr/>
            </a:pPr>
            <a:r>
              <a:rPr lang="en-US" sz="1100">
                <a:latin typeface="Montserrat"/>
              </a:rPr>
              <a:t>Prior to facilitating this section, you may want to read Chapter 10 of AERO’s Foundational Classroom Management Resources Handbook. You may want to refer participants to this chapter if you’re unsure how to answer a question.</a:t>
            </a:r>
            <a:endParaRPr lang="en-US" sz="1100">
              <a:latin typeface="Montserrat"/>
              <a:ea typeface="Calibri" panose="020F0502020204030204"/>
              <a:cs typeface="Calibri" panose="020F0502020204030204"/>
            </a:endParaRPr>
          </a:p>
          <a:p>
            <a:pPr marL="457200" lvl="1" indent="0">
              <a:buFontTx/>
              <a:buNone/>
            </a:pPr>
            <a:endParaRPr lang="en-AU" sz="1100" b="0">
              <a:latin typeface="Montserrat" panose="00000500000000000000" pitchFamily="2" charset="0"/>
            </a:endParaRPr>
          </a:p>
          <a:p>
            <a:r>
              <a:rPr lang="en-AU" sz="1100" b="1">
                <a:latin typeface="Montserrat"/>
              </a:rPr>
              <a:t>Facilitator notes</a:t>
            </a:r>
          </a:p>
          <a:p>
            <a:r>
              <a:rPr lang="en-AU" sz="1100">
                <a:latin typeface="Montserrat"/>
              </a:rPr>
              <a:t>We’ll now focus on responding to disengaged and disruptive behaviour and how to respond to ensure students can re-engage while we maintain the relationship with them. </a:t>
            </a:r>
          </a:p>
          <a:p>
            <a:endParaRPr lang="en-US" sz="1100">
              <a:latin typeface="Montserrat" panose="00000500000000000000" pitchFamily="2" charset="0"/>
            </a:endParaRPr>
          </a:p>
          <a:p>
            <a:r>
              <a:rPr lang="en-US" sz="1100">
                <a:latin typeface="Montserrat"/>
              </a:rPr>
              <a:t>While proactive classroom management is a preventative strategy, at times, students will demonstrate disengaged and disruptive </a:t>
            </a:r>
            <a:r>
              <a:rPr lang="en-US" sz="1100" err="1">
                <a:latin typeface="Montserrat"/>
              </a:rPr>
              <a:t>behaviours</a:t>
            </a:r>
            <a:r>
              <a:rPr lang="en-US" sz="1100">
                <a:latin typeface="Montserrat"/>
              </a:rPr>
              <a:t>. </a:t>
            </a:r>
            <a:endParaRPr lang="en-US" sz="1100">
              <a:latin typeface="Montserrat" panose="00000500000000000000" pitchFamily="2" charset="0"/>
            </a:endParaRPr>
          </a:p>
          <a:p>
            <a:endParaRPr lang="en-US" sz="1100">
              <a:latin typeface="Montserrat" panose="00000500000000000000" pitchFamily="2" charset="0"/>
            </a:endParaRPr>
          </a:p>
          <a:p>
            <a:pPr>
              <a:defRPr/>
            </a:pPr>
            <a:r>
              <a:rPr lang="en-US" sz="1100">
                <a:effectLst/>
                <a:latin typeface="Montserrat"/>
              </a:rPr>
              <a:t>Disengaged behaviour includes passive disengagement, which might look like sitting quietly but not listening to the teacher, half-completion of tasks and requiring reminders to get work done.</a:t>
            </a:r>
            <a:r>
              <a:rPr lang="en-US" sz="1100">
                <a:latin typeface="Montserrat"/>
              </a:rPr>
              <a:t>  </a:t>
            </a:r>
            <a:br>
              <a:rPr lang="en-US" sz="1100">
                <a:latin typeface="Montserrat"/>
              </a:rPr>
            </a:br>
            <a:br>
              <a:rPr lang="en-US" sz="1100">
                <a:latin typeface="Montserrat" panose="00000500000000000000" pitchFamily="2" charset="0"/>
              </a:rPr>
            </a:br>
            <a:r>
              <a:rPr lang="en-US" sz="1100">
                <a:effectLst/>
                <a:latin typeface="Montserrat"/>
              </a:rPr>
              <a:t>Disruptive behaviour refers to low-level actions that impact negatively on teaching and other students’ learning, such as calling out, interrupting others, being restless, getting out of their seat and not following the teacher’s instructions.</a:t>
            </a:r>
            <a:r>
              <a:rPr lang="en-US" sz="1100">
                <a:latin typeface="Montserrat"/>
              </a:rPr>
              <a:t> </a:t>
            </a:r>
            <a:endParaRPr lang="en-US" sz="1100">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Montserrat" panose="00000500000000000000" pitchFamily="2" charset="0"/>
            </a:endParaRPr>
          </a:p>
          <a:p>
            <a:pPr>
              <a:defRPr/>
            </a:pPr>
            <a:r>
              <a:rPr lang="en-US" sz="1100">
                <a:effectLst/>
                <a:latin typeface="Montserrat"/>
              </a:rPr>
              <a:t>It’s these 2 categories of student </a:t>
            </a:r>
            <a:r>
              <a:rPr lang="en-US" sz="1100" err="1">
                <a:effectLst/>
                <a:latin typeface="Montserrat"/>
              </a:rPr>
              <a:t>behaviours</a:t>
            </a:r>
            <a:r>
              <a:rPr lang="en-US" sz="1100">
                <a:effectLst/>
                <a:latin typeface="Montserrat"/>
              </a:rPr>
              <a:t> not meeting expectations that most impact teaching and learning.</a:t>
            </a:r>
            <a:br>
              <a:rPr lang="en-US" sz="1100">
                <a:effectLst/>
                <a:latin typeface="Montserrat" panose="00000500000000000000" pitchFamily="2" charset="0"/>
              </a:rPr>
            </a:br>
            <a:br>
              <a:rPr lang="en-US" sz="1100">
                <a:effectLst/>
                <a:latin typeface="Montserrat" panose="00000500000000000000" pitchFamily="2" charset="0"/>
              </a:rPr>
            </a:br>
            <a:r>
              <a:rPr lang="en-US" sz="1100">
                <a:effectLst/>
                <a:latin typeface="Montserrat"/>
              </a:rPr>
              <a:t>We’ll now look at how we respond to </a:t>
            </a:r>
            <a:r>
              <a:rPr lang="en-AU" sz="1100">
                <a:effectLst/>
                <a:latin typeface="Montserrat"/>
              </a:rPr>
              <a:t>students displaying these behaviours to support our students to re-engage in their learning.</a:t>
            </a:r>
            <a:endParaRPr lang="en-AU" sz="1100">
              <a:latin typeface="Montserrat" panose="00000500000000000000" pitchFamily="2" charset="0"/>
            </a:endParaRPr>
          </a:p>
        </p:txBody>
      </p:sp>
      <p:sp>
        <p:nvSpPr>
          <p:cNvPr id="6" name="Slide Number Placeholder 5"/>
          <p:cNvSpPr>
            <a:spLocks noGrp="1"/>
          </p:cNvSpPr>
          <p:nvPr>
            <p:ph type="sldNum" sz="quarter" idx="5"/>
          </p:nvPr>
        </p:nvSpPr>
        <p:spPr/>
        <p:txBody>
          <a:bodyPr/>
          <a:lstStyle/>
          <a:p>
            <a:fld id="{B36E7EC0-9BE3-5541-9D76-7DE32A6C9D42}" type="slidenum">
              <a:rPr lang="en-US" smtClean="0"/>
              <a:t>39</a:t>
            </a:fld>
            <a:endParaRPr lang="en-US"/>
          </a:p>
        </p:txBody>
      </p:sp>
    </p:spTree>
    <p:extLst>
      <p:ext uri="{BB962C8B-B14F-4D97-AF65-F5344CB8AC3E}">
        <p14:creationId xmlns:p14="http://schemas.microsoft.com/office/powerpoint/2010/main" val="3285016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AU" b="1"/>
              <a:t>Preparation</a:t>
            </a:r>
            <a:endParaRPr lang="en-AU"/>
          </a:p>
          <a:p>
            <a:pPr marL="171450" indent="-171450">
              <a:buFontTx/>
              <a:buChar char="-"/>
            </a:pPr>
            <a:r>
              <a:rPr lang="en-AU"/>
              <a:t>Optionally, replace this photo (and </a:t>
            </a:r>
            <a:r>
              <a:rPr lang="en-AU" i="0"/>
              <a:t>any</a:t>
            </a:r>
            <a:r>
              <a:rPr lang="en-AU"/>
              <a:t> other photos in this presentation) with photos of your school community.</a:t>
            </a:r>
          </a:p>
          <a:p>
            <a:pPr marL="171450" indent="-171450">
              <a:buFontTx/>
              <a:buChar char="-"/>
            </a:pPr>
            <a:endParaRPr lang="en-AU"/>
          </a:p>
        </p:txBody>
      </p:sp>
      <p:sp>
        <p:nvSpPr>
          <p:cNvPr id="7" name="Slide Number Placeholder 5">
            <a:extLst>
              <a:ext uri="{FF2B5EF4-FFF2-40B4-BE49-F238E27FC236}">
                <a16:creationId xmlns:a16="http://schemas.microsoft.com/office/drawing/2014/main" id="{1902BE4A-81E5-F536-0FF0-30AB89EDBBC9}"/>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4</a:t>
            </a:fld>
            <a:endParaRPr lang="en-US">
              <a:solidFill>
                <a:prstClr val="black"/>
              </a:solidFill>
            </a:endParaRPr>
          </a:p>
        </p:txBody>
      </p:sp>
    </p:spTree>
    <p:extLst>
      <p:ext uri="{BB962C8B-B14F-4D97-AF65-F5344CB8AC3E}">
        <p14:creationId xmlns:p14="http://schemas.microsoft.com/office/powerpoint/2010/main" val="1232207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5A552-4D8C-D760-D9BB-C908DE122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7C3B0-E3F0-53BE-2C38-1485C7C5BF83}"/>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663D988B-AB8F-2E9A-2C01-25E4387FCC32}"/>
              </a:ext>
            </a:extLst>
          </p:cNvPr>
          <p:cNvSpPr>
            <a:spLocks noGrp="1"/>
          </p:cNvSpPr>
          <p:nvPr>
            <p:ph type="body" idx="1"/>
          </p:nvPr>
        </p:nvSpPr>
        <p:spPr/>
        <p:txBody>
          <a:bodyPr/>
          <a:lstStyle/>
          <a:p>
            <a:r>
              <a:rPr lang="en-AU" sz="1100" b="1">
                <a:latin typeface="Montserrat"/>
              </a:rPr>
              <a:t>Facilitator notes</a:t>
            </a:r>
          </a:p>
          <a:p>
            <a:r>
              <a:rPr lang="en-AU" sz="1100">
                <a:latin typeface="Montserrat"/>
              </a:rPr>
              <a:t>The aim of any intervention is to maintain:</a:t>
            </a:r>
          </a:p>
          <a:p>
            <a:pPr marL="171450" lvl="0" indent="-171450">
              <a:buFontTx/>
              <a:buChar char="-"/>
            </a:pPr>
            <a:r>
              <a:rPr lang="en-US" sz="1100">
                <a:latin typeface="Montserrat"/>
              </a:rPr>
              <a:t>a safe and supportive learning environment</a:t>
            </a:r>
          </a:p>
          <a:p>
            <a:pPr marL="171450" lvl="0" indent="-171450">
              <a:buFontTx/>
              <a:buChar char="-"/>
            </a:pPr>
            <a:r>
              <a:rPr lang="en-US" sz="1100">
                <a:latin typeface="Montserrat"/>
              </a:rPr>
              <a:t>relationships</a:t>
            </a:r>
          </a:p>
          <a:p>
            <a:pPr marL="171450" lvl="0" indent="-171450">
              <a:buFontTx/>
              <a:buChar char="-"/>
            </a:pPr>
            <a:r>
              <a:rPr lang="en-US" sz="1100">
                <a:latin typeface="Montserrat"/>
              </a:rPr>
              <a:t>high expectations, routines and rules</a:t>
            </a:r>
          </a:p>
          <a:p>
            <a:pPr marL="171450" lvl="0" indent="-171450">
              <a:buFontTx/>
              <a:buChar char="-"/>
            </a:pPr>
            <a:r>
              <a:rPr lang="en-US" sz="1100">
                <a:latin typeface="Montserrat"/>
              </a:rPr>
              <a:t>a focus on learning.</a:t>
            </a:r>
            <a:endParaRPr lang="en-AU" sz="1100" i="1">
              <a:latin typeface="Montserrat"/>
            </a:endParaRPr>
          </a:p>
          <a:p>
            <a:endParaRPr lang="en-AU" sz="1100" i="1">
              <a:latin typeface="Montserrat" panose="00000500000000000000" pitchFamily="2" charset="0"/>
            </a:endParaRPr>
          </a:p>
          <a:p>
            <a:r>
              <a:rPr lang="en-AU" sz="1100">
                <a:latin typeface="Montserrat"/>
              </a:rPr>
              <a:t>We do this by reminding students of expectations, routines and rules and teaching students in a safe and supportive way.</a:t>
            </a:r>
          </a:p>
        </p:txBody>
      </p:sp>
      <p:sp>
        <p:nvSpPr>
          <p:cNvPr id="6" name="Slide Number Placeholder 5">
            <a:extLst>
              <a:ext uri="{FF2B5EF4-FFF2-40B4-BE49-F238E27FC236}">
                <a16:creationId xmlns:a16="http://schemas.microsoft.com/office/drawing/2014/main" id="{70997889-E0BF-0B84-74CD-F2C8C768241C}"/>
              </a:ext>
            </a:extLst>
          </p:cNvPr>
          <p:cNvSpPr>
            <a:spLocks noGrp="1"/>
          </p:cNvSpPr>
          <p:nvPr>
            <p:ph type="sldNum" sz="quarter" idx="5"/>
          </p:nvPr>
        </p:nvSpPr>
        <p:spPr/>
        <p:txBody>
          <a:bodyPr/>
          <a:lstStyle/>
          <a:p>
            <a:fld id="{B36E7EC0-9BE3-5541-9D76-7DE32A6C9D42}" type="slidenum">
              <a:rPr lang="en-US" smtClean="0"/>
              <a:pPr/>
              <a:t>40</a:t>
            </a:fld>
            <a:endParaRPr lang="en-US"/>
          </a:p>
        </p:txBody>
      </p:sp>
    </p:spTree>
    <p:extLst>
      <p:ext uri="{BB962C8B-B14F-4D97-AF65-F5344CB8AC3E}">
        <p14:creationId xmlns:p14="http://schemas.microsoft.com/office/powerpoint/2010/main" val="217069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5A552-4D8C-D760-D9BB-C908DE122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7C3B0-E3F0-53BE-2C38-1485C7C5BF83}"/>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663D988B-AB8F-2E9A-2C01-25E4387FCC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a:latin typeface="Montserrat"/>
              </a:rPr>
              <a:t>Facilitator notes</a:t>
            </a:r>
            <a:endParaRPr lang="en-AU" sz="1100">
              <a:latin typeface="Montserrat"/>
            </a:endParaRPr>
          </a:p>
          <a:p>
            <a:pPr>
              <a:defRPr/>
            </a:pPr>
            <a:r>
              <a:rPr lang="en-AU" sz="1100">
                <a:latin typeface="Montserrat"/>
              </a:rPr>
              <a:t>It’s important to know our students and how they react in different contexts. We plan in advance to prevent and prepare to effectively respond to disengaged and disruptive behaviour.  </a:t>
            </a:r>
            <a:endParaRPr lang="en-AU" sz="11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a:latin typeface="Montserrat"/>
              </a:rPr>
              <a:t>We know that disengagement and disruption will occur at times, so it’s useful to prepare and rehearse responses before we encounter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a:latin typeface="Montserrat"/>
              </a:rPr>
              <a:t>The aim of any response is to support student safety and focus on learning, while maintaining high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a:latin typeface="Montserrat"/>
              </a:rPr>
              <a:t>While student behaviour may be directed at you or feel personal, the most effective intervention is calm and respectful. Use a calm tone, respect and politeness.</a:t>
            </a:r>
          </a:p>
        </p:txBody>
      </p:sp>
      <p:sp>
        <p:nvSpPr>
          <p:cNvPr id="6" name="Slide Number Placeholder 5">
            <a:extLst>
              <a:ext uri="{FF2B5EF4-FFF2-40B4-BE49-F238E27FC236}">
                <a16:creationId xmlns:a16="http://schemas.microsoft.com/office/drawing/2014/main" id="{70997889-E0BF-0B84-74CD-F2C8C768241C}"/>
              </a:ext>
            </a:extLst>
          </p:cNvPr>
          <p:cNvSpPr>
            <a:spLocks noGrp="1"/>
          </p:cNvSpPr>
          <p:nvPr>
            <p:ph type="sldNum" sz="quarter" idx="5"/>
          </p:nvPr>
        </p:nvSpPr>
        <p:spPr/>
        <p:txBody>
          <a:bodyPr/>
          <a:lstStyle/>
          <a:p>
            <a:fld id="{B36E7EC0-9BE3-5541-9D76-7DE32A6C9D42}" type="slidenum">
              <a:rPr lang="en-US" smtClean="0"/>
              <a:pPr/>
              <a:t>41</a:t>
            </a:fld>
            <a:endParaRPr lang="en-US"/>
          </a:p>
        </p:txBody>
      </p:sp>
    </p:spTree>
    <p:extLst>
      <p:ext uri="{BB962C8B-B14F-4D97-AF65-F5344CB8AC3E}">
        <p14:creationId xmlns:p14="http://schemas.microsoft.com/office/powerpoint/2010/main" val="18477019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5A552-4D8C-D760-D9BB-C908DE122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7C3B0-E3F0-53BE-2C38-1485C7C5BF83}"/>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663D988B-AB8F-2E9A-2C01-25E4387FCC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a:latin typeface="Montserrat" panose="00000500000000000000" pitchFamily="2" charset="0"/>
              </a:rPr>
              <a:t>Facilitator notes</a:t>
            </a:r>
            <a:endParaRPr lang="en-AU" sz="110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a:latin typeface="Montserrat" panose="00000500000000000000" pitchFamily="2" charset="0"/>
              </a:rPr>
              <a:t>Students will often respond to a single non-verbal or verbal correction, but sometimes, it will take a combination or escalation of responses to correct behaviour and support students to re-engage in learning.</a:t>
            </a:r>
          </a:p>
        </p:txBody>
      </p:sp>
      <p:sp>
        <p:nvSpPr>
          <p:cNvPr id="6" name="Slide Number Placeholder 5">
            <a:extLst>
              <a:ext uri="{FF2B5EF4-FFF2-40B4-BE49-F238E27FC236}">
                <a16:creationId xmlns:a16="http://schemas.microsoft.com/office/drawing/2014/main" id="{70997889-E0BF-0B84-74CD-F2C8C768241C}"/>
              </a:ext>
            </a:extLst>
          </p:cNvPr>
          <p:cNvSpPr>
            <a:spLocks noGrp="1"/>
          </p:cNvSpPr>
          <p:nvPr>
            <p:ph type="sldNum" sz="quarter" idx="5"/>
          </p:nvPr>
        </p:nvSpPr>
        <p:spPr/>
        <p:txBody>
          <a:bodyPr/>
          <a:lstStyle/>
          <a:p>
            <a:fld id="{B36E7EC0-9BE3-5541-9D76-7DE32A6C9D42}" type="slidenum">
              <a:rPr lang="en-US" smtClean="0"/>
              <a:pPr/>
              <a:t>42</a:t>
            </a:fld>
            <a:endParaRPr lang="en-US"/>
          </a:p>
        </p:txBody>
      </p:sp>
    </p:spTree>
    <p:extLst>
      <p:ext uri="{BB962C8B-B14F-4D97-AF65-F5344CB8AC3E}">
        <p14:creationId xmlns:p14="http://schemas.microsoft.com/office/powerpoint/2010/main" val="908419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5A552-4D8C-D760-D9BB-C908DE122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7C3B0-E3F0-53BE-2C38-1485C7C5BF83}"/>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663D988B-AB8F-2E9A-2C01-25E4387FCC32}"/>
              </a:ext>
            </a:extLst>
          </p:cNvPr>
          <p:cNvSpPr>
            <a:spLocks noGrp="1"/>
          </p:cNvSpPr>
          <p:nvPr>
            <p:ph type="body" idx="1"/>
          </p:nvPr>
        </p:nvSpPr>
        <p:spPr/>
        <p:txBody>
          <a:bodyPr/>
          <a:lstStyle/>
          <a:p>
            <a:pPr>
              <a:defRPr/>
            </a:pPr>
            <a:r>
              <a:rPr lang="en-AU" sz="1100" b="1">
                <a:latin typeface="Montserrat" panose="00000500000000000000" pitchFamily="2" charset="0"/>
              </a:rPr>
              <a:t>Preparation</a:t>
            </a:r>
            <a:endParaRPr lang="en-US" sz="1100">
              <a:latin typeface="Montserrat" panose="000005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Calibri"/>
              <a:buChar char="-"/>
              <a:tabLst/>
              <a:defRPr/>
            </a:pPr>
            <a:r>
              <a:rPr lang="en-AU" sz="1100">
                <a:latin typeface="Montserrat" panose="00000500000000000000" pitchFamily="2" charset="0"/>
                <a:ea typeface="Calibri"/>
                <a:cs typeface="Calibri"/>
              </a:rPr>
              <a:t>Rehearse the demonstration outlined in the facilitator notes for this slide. </a:t>
            </a:r>
            <a:r>
              <a:rPr lang="en-AU" sz="1100" b="0">
                <a:latin typeface="Montserrat" panose="00000500000000000000" pitchFamily="2" charset="0"/>
                <a:ea typeface="Calibri"/>
                <a:cs typeface="Calibri"/>
              </a:rPr>
              <a:t>Chapter 10 of </a:t>
            </a:r>
            <a:r>
              <a:rPr lang="en-US" sz="1100" b="0">
                <a:solidFill>
                  <a:srgbClr val="000000"/>
                </a:solidFill>
              </a:rPr>
              <a:t>AERO's Foundational Classroom Management Resources Handbook </a:t>
            </a:r>
            <a:r>
              <a:rPr lang="en-AU" sz="1100" b="0">
                <a:latin typeface="Montserrat" panose="00000500000000000000" pitchFamily="2" charset="0"/>
                <a:ea typeface="Calibri"/>
                <a:cs typeface="Calibri"/>
              </a:rPr>
              <a:t>includes a section titled ‘Rehearse and practise responding to disengaged and disruptive behaviour’. Use the checklists in this section to prepare the demonstration described in the facilitator notes.</a:t>
            </a:r>
          </a:p>
          <a:p>
            <a:pPr marL="171450" indent="-171450">
              <a:buFont typeface="Calibri"/>
              <a:buChar char="-"/>
              <a:defRPr/>
            </a:pPr>
            <a:r>
              <a:rPr lang="en-AU" sz="1100" b="0">
                <a:latin typeface="Montserrat" panose="00000500000000000000" pitchFamily="2" charset="0"/>
                <a:ea typeface="Calibri"/>
                <a:cs typeface="Calibri"/>
              </a:rPr>
              <a:t>Prepare to explain what happens at your school after step 5 on the slide, if a student has still not corrected their behaviour. </a:t>
            </a:r>
          </a:p>
          <a:p>
            <a:pPr marL="171450" indent="-171450">
              <a:buFont typeface="Calibri"/>
              <a:buChar char="-"/>
              <a:defRPr/>
            </a:pPr>
            <a:endParaRPr lang="en-AU" sz="1100" b="1">
              <a:latin typeface="Montserrat" panose="00000500000000000000" pitchFamily="2" charset="0"/>
            </a:endParaRPr>
          </a:p>
          <a:p>
            <a:pPr marL="0" marR="0" lvl="0" indent="0" algn="l" defTabSz="914400">
              <a:lnSpc>
                <a:spcPct val="100000"/>
              </a:lnSpc>
              <a:spcBef>
                <a:spcPts val="0"/>
              </a:spcBef>
              <a:spcAft>
                <a:spcPts val="0"/>
              </a:spcAft>
              <a:buClrTx/>
              <a:buSzTx/>
              <a:buFontTx/>
              <a:buNone/>
              <a:tabLst/>
              <a:defRPr/>
            </a:pPr>
            <a:r>
              <a:rPr lang="en-AU" sz="1100" b="1">
                <a:latin typeface="Montserrat" panose="00000500000000000000" pitchFamily="2" charset="0"/>
              </a:rPr>
              <a:t>Facilitator notes</a:t>
            </a:r>
            <a:endParaRPr lang="en-AU" sz="1100">
              <a:latin typeface="Montserrat" panose="00000500000000000000" pitchFamily="2" charset="0"/>
            </a:endParaRPr>
          </a:p>
          <a:p>
            <a:pPr>
              <a:defRPr/>
            </a:pPr>
            <a:r>
              <a:rPr lang="en-AU" sz="1100" i="1">
                <a:latin typeface="Montserrat" panose="00000500000000000000" pitchFamily="2" charset="0"/>
              </a:rPr>
              <a:t>Demonstrate steps 1-5, addressing an imaginary student. As you demonstrate, explicitly point out that you’re:</a:t>
            </a:r>
            <a:endParaRPr lang="en-AU" sz="1100" i="1">
              <a:latin typeface="Montserrat" panose="00000500000000000000" pitchFamily="2" charset="0"/>
              <a:cs typeface="Calibri"/>
            </a:endParaRPr>
          </a:p>
          <a:p>
            <a:pPr marL="171450" indent="-171450">
              <a:buFontTx/>
              <a:buChar char="-"/>
              <a:defRPr/>
            </a:pPr>
            <a:r>
              <a:rPr lang="en-AU" sz="1100" i="1">
                <a:latin typeface="Montserrat" panose="00000500000000000000" pitchFamily="2" charset="0"/>
                <a:ea typeface="Calibri"/>
                <a:cs typeface="Calibri"/>
              </a:rPr>
              <a:t>using a calm tone, respect and politeness</a:t>
            </a:r>
          </a:p>
          <a:p>
            <a:pPr marL="171450" indent="-171450">
              <a:buFontTx/>
              <a:buChar char="-"/>
              <a:defRPr/>
            </a:pPr>
            <a:r>
              <a:rPr lang="en-AU" sz="1100" i="1">
                <a:latin typeface="Montserrat" panose="00000500000000000000" pitchFamily="2" charset="0"/>
                <a:ea typeface="Calibri"/>
                <a:cs typeface="Calibri"/>
              </a:rPr>
              <a:t>minimising disruption to learning</a:t>
            </a:r>
          </a:p>
          <a:p>
            <a:pPr marL="171450" indent="-171450">
              <a:buFontTx/>
              <a:buChar char="-"/>
              <a:defRPr/>
            </a:pPr>
            <a:r>
              <a:rPr lang="en-AU" sz="1100" i="1">
                <a:latin typeface="Montserrat" panose="00000500000000000000" pitchFamily="2" charset="0"/>
                <a:ea typeface="Calibri"/>
                <a:cs typeface="Calibri"/>
              </a:rPr>
              <a:t>supporting student safety and focus on learning, maintaining high expectations.</a:t>
            </a:r>
          </a:p>
          <a:p>
            <a:pPr>
              <a:defRPr/>
            </a:pPr>
            <a:endParaRPr lang="en-AU" sz="1100">
              <a:latin typeface="Montserrat" panose="00000500000000000000" pitchFamily="2" charset="0"/>
              <a:ea typeface="Calibri"/>
              <a:cs typeface="Calibri"/>
            </a:endParaRPr>
          </a:p>
          <a:p>
            <a:pPr>
              <a:defRPr/>
            </a:pPr>
            <a:r>
              <a:rPr lang="en-AU" sz="1100">
                <a:latin typeface="Montserrat" panose="00000500000000000000" pitchFamily="2" charset="0"/>
                <a:ea typeface="Calibri"/>
                <a:cs typeface="Calibri"/>
              </a:rPr>
              <a:t>I planned and rehearsed this demonstration, which is exactly what we all need to do. We use our knowledge of our students to plan and rehearse how we’ll consistently respond to behaviour in our school.</a:t>
            </a:r>
          </a:p>
        </p:txBody>
      </p:sp>
      <p:sp>
        <p:nvSpPr>
          <p:cNvPr id="6" name="Slide Number Placeholder 5">
            <a:extLst>
              <a:ext uri="{FF2B5EF4-FFF2-40B4-BE49-F238E27FC236}">
                <a16:creationId xmlns:a16="http://schemas.microsoft.com/office/drawing/2014/main" id="{70997889-E0BF-0B84-74CD-F2C8C768241C}"/>
              </a:ext>
            </a:extLst>
          </p:cNvPr>
          <p:cNvSpPr>
            <a:spLocks noGrp="1"/>
          </p:cNvSpPr>
          <p:nvPr>
            <p:ph type="sldNum" sz="quarter" idx="5"/>
          </p:nvPr>
        </p:nvSpPr>
        <p:spPr/>
        <p:txBody>
          <a:bodyPr/>
          <a:lstStyle/>
          <a:p>
            <a:fld id="{B36E7EC0-9BE3-5541-9D76-7DE32A6C9D42}" type="slidenum">
              <a:rPr lang="en-US" smtClean="0"/>
              <a:pPr/>
              <a:t>43</a:t>
            </a:fld>
            <a:endParaRPr lang="en-US"/>
          </a:p>
        </p:txBody>
      </p:sp>
    </p:spTree>
    <p:extLst>
      <p:ext uri="{BB962C8B-B14F-4D97-AF65-F5344CB8AC3E}">
        <p14:creationId xmlns:p14="http://schemas.microsoft.com/office/powerpoint/2010/main" val="890485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569D2-1164-7C87-50EE-C476F37D1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A1E4C-C8EB-E6D8-B832-CC5B8AD24311}"/>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B8C6E407-EC64-C598-104B-72EA51A9D0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baseline="0">
                <a:latin typeface="Montserrat" panose="00000500000000000000" pitchFamily="2" charset="0"/>
              </a:rPr>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i="0" u="none" strike="noStrike" baseline="0">
                <a:latin typeface="Montserrat" panose="00000500000000000000" pitchFamily="2" charset="0"/>
              </a:rPr>
              <a:t>On this slide, participants will select an approach, practice or skill to focus on. Consider:</a:t>
            </a:r>
          </a:p>
          <a:p>
            <a:pPr marL="628650" lvl="1" indent="-171450">
              <a:buFont typeface="Arial" panose="020B0604020202020204" pitchFamily="34" charset="0"/>
              <a:buChar char="•"/>
              <a:defRPr/>
            </a:pPr>
            <a:r>
              <a:rPr lang="en-US" sz="1100" b="0" i="0" u="none" strike="noStrike" baseline="0">
                <a:latin typeface="Montserrat" panose="00000500000000000000" pitchFamily="2" charset="0"/>
              </a:rPr>
              <a:t>asking participants to share their selected focus with a team or school leader</a:t>
            </a:r>
            <a:endParaRPr lang="en-US" sz="1100">
              <a:latin typeface="Montserrat" panose="00000500000000000000" pitchFamily="2"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baseline="0">
                <a:latin typeface="Montserrat" panose="00000500000000000000" pitchFamily="2" charset="0"/>
              </a:rPr>
              <a:t>allocating additional time at this point of the session for participants to read, and start to work through, the relevant chapter of the handbook.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u="none" strike="noStrike" baseline="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baseline="0">
                <a:latin typeface="Montserrat" panose="00000500000000000000" pitchFamily="2" charset="0"/>
              </a:rPr>
              <a:t>Facilitator notes</a:t>
            </a:r>
          </a:p>
          <a:p>
            <a:pPr>
              <a:defRPr/>
            </a:pPr>
            <a:r>
              <a:rPr lang="en-US" sz="1100" b="0" i="0" u="none" strike="noStrike" baseline="0">
                <a:latin typeface="Montserrat" panose="00000500000000000000" pitchFamily="2" charset="0"/>
              </a:rPr>
              <a:t>Today, we’ve looked at proactive and preventative approaches for our whole-school approach to classroom management.</a:t>
            </a:r>
            <a:r>
              <a:rPr lang="en-US" sz="1100">
                <a:latin typeface="Montserrat" panose="00000500000000000000" pitchFamily="2" charset="0"/>
              </a:rPr>
              <a:t> </a:t>
            </a:r>
            <a:endParaRPr lang="en-US" sz="1100" b="0" i="0" u="none" strike="noStrike" baseline="0">
              <a:latin typeface="Montserrat" panose="00000500000000000000" pitchFamily="2" charset="0"/>
            </a:endParaRPr>
          </a:p>
          <a:p>
            <a:pPr>
              <a:defRPr/>
            </a:pPr>
            <a:r>
              <a:rPr lang="en-US" sz="1100" b="0" i="0" u="none" strike="noStrike" baseline="0">
                <a:latin typeface="Montserrat" panose="00000500000000000000" pitchFamily="2" charset="0"/>
              </a:rPr>
              <a:t>We also looked at practices and skills that support these approaches.</a:t>
            </a:r>
            <a:r>
              <a:rPr lang="en-US" sz="1100">
                <a:latin typeface="Montserrat" panose="00000500000000000000" pitchFamily="2" charset="0"/>
              </a:rPr>
              <a:t> </a:t>
            </a:r>
            <a:endParaRPr lang="en-US" sz="1100" b="0" i="0" u="none" strike="noStrike" baseline="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latin typeface="Montserrat" panose="00000500000000000000" pitchFamily="2" charset="0"/>
              </a:rPr>
              <a:t>Take a moment to reflect on this session and select one approach, one practice or one skill that you’ll focus on in the coming weeks. Once you’ve selected a focus, discuss it with a colleague explaining why you’ve chosen this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a:latin typeface="Montserrat" panose="00000500000000000000" pitchFamily="2" charset="0"/>
            </a:endParaRPr>
          </a:p>
          <a:p>
            <a:pPr>
              <a:defRPr/>
            </a:pPr>
            <a:r>
              <a:rPr lang="en-US" sz="1100" b="0" i="1" u="none" strike="noStrike" baseline="0">
                <a:latin typeface="Montserrat"/>
              </a:rPr>
              <a:t>Give participants time to discuss and identify if any participants have selected the same focus areas. They may want to</a:t>
            </a:r>
            <a:r>
              <a:rPr lang="en-US" sz="1100" i="1">
                <a:latin typeface="Montserrat"/>
              </a:rPr>
              <a:t> work together on the activity on the next slide and then touch</a:t>
            </a:r>
            <a:r>
              <a:rPr lang="en-US" sz="1100" b="0" i="1" u="none" strike="noStrike" baseline="0">
                <a:latin typeface="Montserrat"/>
              </a:rPr>
              <a:t> base with each other in the following weeks to reflect.</a:t>
            </a:r>
          </a:p>
        </p:txBody>
      </p:sp>
      <p:sp>
        <p:nvSpPr>
          <p:cNvPr id="6" name="Slide Number Placeholder 5">
            <a:extLst>
              <a:ext uri="{FF2B5EF4-FFF2-40B4-BE49-F238E27FC236}">
                <a16:creationId xmlns:a16="http://schemas.microsoft.com/office/drawing/2014/main" id="{DE730A8F-54DE-5A64-114A-8AD7784C778E}"/>
              </a:ext>
            </a:extLst>
          </p:cNvPr>
          <p:cNvSpPr>
            <a:spLocks noGrp="1"/>
          </p:cNvSpPr>
          <p:nvPr>
            <p:ph type="sldNum" sz="quarter" idx="5"/>
          </p:nvPr>
        </p:nvSpPr>
        <p:spPr/>
        <p:txBody>
          <a:bodyPr/>
          <a:lstStyle/>
          <a:p>
            <a:fld id="{B36E7EC0-9BE3-5541-9D76-7DE32A6C9D42}" type="slidenum">
              <a:rPr lang="en-US" smtClean="0"/>
              <a:t>44</a:t>
            </a:fld>
            <a:endParaRPr lang="en-US"/>
          </a:p>
        </p:txBody>
      </p:sp>
    </p:spTree>
    <p:extLst>
      <p:ext uri="{BB962C8B-B14F-4D97-AF65-F5344CB8AC3E}">
        <p14:creationId xmlns:p14="http://schemas.microsoft.com/office/powerpoint/2010/main" val="763211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AU" sz="1100" b="1">
                <a:effectLst/>
                <a:latin typeface="Montserrat" panose="00000500000000000000" pitchFamily="2" charset="0"/>
                <a:ea typeface="Times New Roman" panose="02020603050405020304" pitchFamily="18" charset="0"/>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AU" sz="1100" i="1">
                <a:effectLst/>
                <a:latin typeface="Montserrat" panose="00000500000000000000" pitchFamily="2" charset="0"/>
                <a:ea typeface="Times New Roman" panose="02020603050405020304" pitchFamily="18" charset="0"/>
                <a:cs typeface="Arial" panose="020B0604020202020204" pitchFamily="34" charset="0"/>
              </a:rPr>
              <a:t>Prompt participants to download AERO’s Foundational Classroom Management Resources Handbook, if they haven’t already done so.</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AU" sz="1100" i="1">
              <a:effectLst/>
              <a:latin typeface="Montserrat" panose="00000500000000000000" pitchFamily="2"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latin typeface="Montserrat" panose="00000500000000000000" pitchFamily="2" charset="0"/>
              </a:rPr>
              <a:t>AERO has released a classroom management resource for each approach, practice and skill listed on the previous slide</a:t>
            </a:r>
            <a:r>
              <a:rPr lang="en-US" sz="1100" b="0" i="1" u="none" strike="noStrike" baseline="0">
                <a:latin typeface="Montserrat" panose="00000500000000000000" pitchFamily="2" charset="0"/>
              </a:rPr>
              <a:t>. </a:t>
            </a:r>
            <a:r>
              <a:rPr lang="en-US" sz="1100" b="0" i="0" u="none" strike="noStrike" baseline="0">
                <a:latin typeface="Montserrat" panose="00000500000000000000" pitchFamily="2" charset="0"/>
              </a:rPr>
              <a:t>So, whatever focus you’ve selected, there’s a resource to support you. The resources are compiled in the handbook.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baseline="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u="none" strike="noStrike" baseline="0">
                <a:latin typeface="Montserrat" panose="00000500000000000000" pitchFamily="2" charset="0"/>
              </a:rPr>
              <a:t>Give participants time to find and read the chapter of the handbook for the focus they’ve chosen.</a:t>
            </a:r>
          </a:p>
        </p:txBody>
      </p:sp>
      <p:sp>
        <p:nvSpPr>
          <p:cNvPr id="6" name="Slide Number Placeholder 5"/>
          <p:cNvSpPr>
            <a:spLocks noGrp="1"/>
          </p:cNvSpPr>
          <p:nvPr>
            <p:ph type="sldNum" sz="quarter" idx="5"/>
          </p:nvPr>
        </p:nvSpPr>
        <p:spPr/>
        <p:txBody>
          <a:bodyPr/>
          <a:lstStyle/>
          <a:p>
            <a:fld id="{B36E7EC0-9BE3-5541-9D76-7DE32A6C9D42}" type="slidenum">
              <a:rPr lang="en-US" smtClean="0"/>
              <a:t>45</a:t>
            </a:fld>
            <a:endParaRPr lang="en-US"/>
          </a:p>
        </p:txBody>
      </p:sp>
    </p:spTree>
    <p:extLst>
      <p:ext uri="{BB962C8B-B14F-4D97-AF65-F5344CB8AC3E}">
        <p14:creationId xmlns:p14="http://schemas.microsoft.com/office/powerpoint/2010/main" val="2074811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CED11-955E-CAAB-9448-B1DF0DBCA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3110D-ED33-0719-0BC9-5E4EABF76B5E}"/>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50971DF5-47B7-6C66-CE3B-61EB064ECDB2}"/>
              </a:ext>
            </a:extLst>
          </p:cNvPr>
          <p:cNvSpPr>
            <a:spLocks noGrp="1"/>
          </p:cNvSpPr>
          <p:nvPr>
            <p:ph type="body" idx="1"/>
          </p:nvPr>
        </p:nvSpPr>
        <p:spPr/>
        <p:txBody>
          <a:bodyPr/>
          <a:lstStyle/>
          <a:p>
            <a:r>
              <a:rPr lang="en-AU" sz="1100" b="1" i="0">
                <a:effectLst/>
              </a:rPr>
              <a:t>Preparation</a:t>
            </a:r>
          </a:p>
          <a:p>
            <a:pPr marL="171450" indent="-171450">
              <a:buFontTx/>
              <a:buChar char="-"/>
            </a:pPr>
            <a:r>
              <a:rPr lang="en-AU" sz="1100" b="0" i="0">
                <a:effectLst/>
              </a:rPr>
              <a:t>You may want to prepare a feedback form for staff to complete</a:t>
            </a:r>
            <a:r>
              <a:rPr lang="en-AU" sz="1100"/>
              <a:t> at the end of the session</a:t>
            </a:r>
            <a:r>
              <a:rPr lang="en-AU" sz="1100" b="0" i="0">
                <a:effectLst/>
              </a:rPr>
              <a:t>. If so, add instructions for accessing it to this slide.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1">
                <a:effectLst/>
              </a:rPr>
              <a:t>Remember to delete the preparation sections in the slide notes </a:t>
            </a:r>
            <a:r>
              <a:rPr lang="en-AU" sz="1100" b="1">
                <a:effectLst/>
              </a:rPr>
              <a:t>throughout the slide deck once you’ve followed their instructions.</a:t>
            </a:r>
            <a:endParaRPr lang="en-AU" sz="1100" b="1"/>
          </a:p>
        </p:txBody>
      </p:sp>
      <p:sp>
        <p:nvSpPr>
          <p:cNvPr id="4" name="Slide Number Placeholder 3">
            <a:extLst>
              <a:ext uri="{FF2B5EF4-FFF2-40B4-BE49-F238E27FC236}">
                <a16:creationId xmlns:a16="http://schemas.microsoft.com/office/drawing/2014/main" id="{960217EC-DFB0-15D8-5276-D5F2BC001B84}"/>
              </a:ext>
            </a:extLst>
          </p:cNvPr>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46</a:t>
            </a:fld>
            <a:endParaRPr lang="en-US">
              <a:solidFill>
                <a:prstClr val="black"/>
              </a:solidFill>
            </a:endParaRPr>
          </a:p>
        </p:txBody>
      </p:sp>
    </p:spTree>
    <p:extLst>
      <p:ext uri="{BB962C8B-B14F-4D97-AF65-F5344CB8AC3E}">
        <p14:creationId xmlns:p14="http://schemas.microsoft.com/office/powerpoint/2010/main" val="27944373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CED11-955E-CAAB-9448-B1DF0DBCA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3110D-ED33-0719-0BC9-5E4EABF76B5E}"/>
              </a:ext>
            </a:extLst>
          </p:cNvPr>
          <p:cNvSpPr>
            <a:spLocks noGrp="1" noRot="1" noChangeAspect="1"/>
          </p:cNvSpPr>
          <p:nvPr>
            <p:ph type="sldImg"/>
          </p:nvPr>
        </p:nvSpPr>
        <p:spPr>
          <a:xfrm>
            <a:off x="777875" y="661988"/>
            <a:ext cx="5759450" cy="3240087"/>
          </a:xfrm>
        </p:spPr>
      </p:sp>
      <p:sp>
        <p:nvSpPr>
          <p:cNvPr id="3" name="Notes Placeholder 2">
            <a:extLst>
              <a:ext uri="{FF2B5EF4-FFF2-40B4-BE49-F238E27FC236}">
                <a16:creationId xmlns:a16="http://schemas.microsoft.com/office/drawing/2014/main" id="{50971DF5-47B7-6C66-CE3B-61EB064ECDB2}"/>
              </a:ext>
            </a:extLst>
          </p:cNvPr>
          <p:cNvSpPr>
            <a:spLocks noGrp="1"/>
          </p:cNvSpPr>
          <p:nvPr>
            <p:ph type="body" idx="1"/>
          </p:nvPr>
        </p:nvSpPr>
        <p:spPr/>
        <p:txBody>
          <a:bodyPr/>
          <a:lstStyle/>
          <a:p>
            <a:endParaRPr lang="en-AU" sz="1100">
              <a:latin typeface="Montserrat" panose="00000500000000000000"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960217EC-DFB0-15D8-5276-D5F2BC001B84}"/>
              </a:ext>
            </a:extLst>
          </p:cNvPr>
          <p:cNvSpPr>
            <a:spLocks noGrp="1"/>
          </p:cNvSpPr>
          <p:nvPr>
            <p:ph type="sldNum" sz="quarter" idx="5"/>
          </p:nvPr>
        </p:nvSpPr>
        <p:spPr/>
        <p:txBody>
          <a:bodyPr/>
          <a:lstStyle/>
          <a:p>
            <a:pPr defTabSz="966612">
              <a:defRPr/>
            </a:pPr>
            <a:fld id="{B36E7EC0-9BE3-5541-9D76-7DE32A6C9D42}" type="slidenum">
              <a:rPr lang="en-US">
                <a:solidFill>
                  <a:prstClr val="black"/>
                </a:solidFill>
              </a:rPr>
              <a:pPr defTabSz="966612">
                <a:defRPr/>
              </a:pPr>
              <a:t>47</a:t>
            </a:fld>
            <a:endParaRPr lang="en-US">
              <a:solidFill>
                <a:prstClr val="black"/>
              </a:solidFill>
            </a:endParaRPr>
          </a:p>
        </p:txBody>
      </p:sp>
    </p:spTree>
    <p:extLst>
      <p:ext uri="{BB962C8B-B14F-4D97-AF65-F5344CB8AC3E}">
        <p14:creationId xmlns:p14="http://schemas.microsoft.com/office/powerpoint/2010/main" val="3960841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158A-50C4-8A40-7173-9DFF0AB07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A27DC-C22A-A850-DC15-95218B30DAF2}"/>
              </a:ext>
            </a:extLst>
          </p:cNvPr>
          <p:cNvSpPr>
            <a:spLocks noGrp="1" noRot="1" noChangeAspect="1"/>
          </p:cNvSpPr>
          <p:nvPr>
            <p:ph type="sldImg"/>
          </p:nvPr>
        </p:nvSpPr>
        <p:spPr>
          <a:xfrm>
            <a:off x="777875" y="809625"/>
            <a:ext cx="5759450" cy="3240088"/>
          </a:xfrm>
        </p:spPr>
      </p:sp>
      <p:sp>
        <p:nvSpPr>
          <p:cNvPr id="3" name="Notes Placeholder 2">
            <a:extLst>
              <a:ext uri="{FF2B5EF4-FFF2-40B4-BE49-F238E27FC236}">
                <a16:creationId xmlns:a16="http://schemas.microsoft.com/office/drawing/2014/main" id="{B69AE1ED-9504-21ED-B89C-34A03C7506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effectLst/>
              </a:rPr>
              <a:t>More copyright information: https://creativecommons.org/licenses/by/4.0/deed.en</a:t>
            </a:r>
            <a:endParaRPr lang="en-US" i="1" dirty="0">
              <a:solidFill>
                <a:srgbClr val="2C2A2B"/>
              </a:solidFill>
            </a:endParaRPr>
          </a:p>
        </p:txBody>
      </p:sp>
      <p:sp>
        <p:nvSpPr>
          <p:cNvPr id="6" name="Slide Number Placeholder 5">
            <a:extLst>
              <a:ext uri="{FF2B5EF4-FFF2-40B4-BE49-F238E27FC236}">
                <a16:creationId xmlns:a16="http://schemas.microsoft.com/office/drawing/2014/main" id="{C7A9BC06-8E16-553E-BA73-F932E495AC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9189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AU" sz="1100" b="1">
                <a:effectLst/>
                <a:latin typeface="Montserrat"/>
                <a:ea typeface="Times New Roman" panose="02020603050405020304" pitchFamily="18" charset="0"/>
                <a:cs typeface="Arial" panose="020B0604020202020204" pitchFamily="34" charset="0"/>
              </a:rPr>
              <a:t>Preparation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kern="1200">
                <a:effectLst/>
                <a:latin typeface="Montserrat"/>
                <a:cs typeface="Arial" panose="020B0604020202020204" pitchFamily="34" charset="0"/>
              </a:rPr>
              <a:t>Prior to the session, provide participants with a link to AERO’s Foundational Classroom Management Resources Handbook.</a:t>
            </a:r>
            <a:r>
              <a:rPr lang="en-US" sz="1100" kern="1200">
                <a:effectLst/>
                <a:latin typeface="Montserrat"/>
                <a:cs typeface="Arial" panose="020B0604020202020204" pitchFamily="34" charset="0"/>
              </a:rPr>
              <a:t> </a:t>
            </a:r>
            <a:r>
              <a:rPr lang="en-AU" sz="1100" kern="1200">
                <a:effectLst/>
                <a:latin typeface="Montserrat"/>
                <a:cs typeface="Arial" panose="020B0604020202020204" pitchFamily="34" charset="0"/>
              </a:rPr>
              <a:t>Some participants may want to look over the handbook prior to the session. You can find the handbook at https</a:t>
            </a:r>
            <a:r>
              <a:rPr lang="en-AU" kern="1200">
                <a:effectLst/>
                <a:cs typeface="Arial" panose="020B0604020202020204" pitchFamily="34" charset="0"/>
              </a:rPr>
              <a:t>://</a:t>
            </a:r>
            <a:r>
              <a:rPr lang="en-AU">
                <a:effectLst/>
              </a:rPr>
              <a:t>www.edresearch.edu.au/classroom-management-handbook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kern="1200">
                <a:effectLst/>
                <a:latin typeface="Montserrat"/>
                <a:cs typeface="Arial" panose="020B0604020202020204" pitchFamily="34" charset="0"/>
              </a:rPr>
              <a:t>Please hide this slide if you’re confident that participants have downloaded the handbook.</a:t>
            </a:r>
            <a:endParaRPr lang="en-AU" sz="1100" kern="1200">
              <a:effectLst/>
              <a:latin typeface="Montserra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AU" sz="1100" kern="1200">
              <a:effectLst/>
              <a:latin typeface="Montserrat" panose="00000500000000000000"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AU" sz="1100" b="1">
                <a:effectLst/>
                <a:latin typeface="Montserrat"/>
                <a:ea typeface="Times New Roman" panose="02020603050405020304" pitchFamily="18" charset="0"/>
                <a:cs typeface="Arial" panose="020B0604020202020204" pitchFamily="34" charset="0"/>
              </a:rPr>
              <a:t>Facilitator notes</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AU" sz="1100" i="1">
                <a:effectLst/>
                <a:latin typeface="Montserrat"/>
                <a:ea typeface="Times New Roman" panose="02020603050405020304" pitchFamily="18" charset="0"/>
                <a:cs typeface="Arial" panose="020B0604020202020204" pitchFamily="34" charset="0"/>
              </a:rPr>
              <a:t>Remind participants that they have been sent the link to AERO’s Foundational Classroom Management Resources Handbook, which provides more detail on the evidence-based approaches you will be going through and provides practical guidance to support teachers with refining their classroom management practices and skills.</a:t>
            </a:r>
          </a:p>
        </p:txBody>
      </p:sp>
      <p:sp>
        <p:nvSpPr>
          <p:cNvPr id="6" name="Slide Number Placeholder 5"/>
          <p:cNvSpPr>
            <a:spLocks noGrp="1"/>
          </p:cNvSpPr>
          <p:nvPr>
            <p:ph type="sldNum" sz="quarter" idx="5"/>
          </p:nvPr>
        </p:nvSpPr>
        <p:spPr/>
        <p:txBody>
          <a:bodyPr/>
          <a:lstStyle/>
          <a:p>
            <a:fld id="{B36E7EC0-9BE3-5541-9D76-7DE32A6C9D42}" type="slidenum">
              <a:rPr lang="en-US" smtClean="0"/>
              <a:t>5</a:t>
            </a:fld>
            <a:endParaRPr lang="en-US"/>
          </a:p>
        </p:txBody>
      </p:sp>
    </p:spTree>
    <p:extLst>
      <p:ext uri="{BB962C8B-B14F-4D97-AF65-F5344CB8AC3E}">
        <p14:creationId xmlns:p14="http://schemas.microsoft.com/office/powerpoint/2010/main" val="261067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AU" sz="1100" b="1">
                <a:cs typeface="Arial" panose="020B0604020202020204" pitchFamily="34" charset="0"/>
              </a:rPr>
              <a:t>Preparation</a:t>
            </a:r>
          </a:p>
          <a:p>
            <a:pPr marL="171450" indent="-171450">
              <a:buFontTx/>
              <a:buChar char="-"/>
            </a:pPr>
            <a:r>
              <a:rPr lang="en-AU" sz="1100" b="0" i="0">
                <a:cs typeface="Arial" panose="020B0604020202020204" pitchFamily="34" charset="0"/>
              </a:rPr>
              <a:t>Consider your context and the staff members you are addressing. How can you frame the benefits of evidence-based practices to best speak to their roles and needs?</a:t>
            </a:r>
          </a:p>
          <a:p>
            <a:endParaRPr lang="en-US" sz="1100" b="1">
              <a:ea typeface="Calibri"/>
              <a:cs typeface="Arial" panose="020B0604020202020204" pitchFamily="34" charset="0"/>
            </a:endParaRPr>
          </a:p>
          <a:p>
            <a:r>
              <a:rPr lang="en-US" sz="1100" b="1">
                <a:ea typeface="Calibri"/>
                <a:cs typeface="Arial" panose="020B0604020202020204" pitchFamily="34" charset="0"/>
              </a:rPr>
              <a:t>Facilitator notes</a:t>
            </a:r>
          </a:p>
          <a:p>
            <a:r>
              <a:rPr lang="en-US" sz="1100">
                <a:ea typeface="Calibri"/>
                <a:cs typeface="Arial" panose="020B0604020202020204" pitchFamily="34" charset="0"/>
              </a:rPr>
              <a:t>This session will provide an overview of the evidence base for effective classroom management practices. The </a:t>
            </a:r>
            <a:r>
              <a:rPr kumimoji="0" lang="en-US" sz="1100" i="0" u="none" strike="noStrike" kern="1200" cap="none" spc="0" normalizeH="0" baseline="0" noProof="0">
                <a:ln>
                  <a:noFill/>
                </a:ln>
                <a:effectLst/>
                <a:uLnTx/>
                <a:uFillTx/>
                <a:ea typeface="Lato Bold"/>
                <a:cs typeface="Arial" panose="020B0604020202020204" pitchFamily="34" charset="0"/>
              </a:rPr>
              <a:t>Australian Education Research </a:t>
            </a:r>
            <a:r>
              <a:rPr kumimoji="0" lang="en-US" sz="1100" i="0" u="none" strike="noStrike" kern="1200" cap="none" spc="0" normalizeH="0" baseline="0" noProof="0" err="1">
                <a:ln>
                  <a:noFill/>
                </a:ln>
                <a:effectLst/>
                <a:uLnTx/>
                <a:uFillTx/>
                <a:ea typeface="Lato Bold"/>
                <a:cs typeface="Arial" panose="020B0604020202020204" pitchFamily="34" charset="0"/>
              </a:rPr>
              <a:t>Organisation</a:t>
            </a:r>
            <a:r>
              <a:rPr kumimoji="0" lang="en-US" sz="1100" i="0" u="none" strike="noStrike" kern="1200" cap="none" spc="0" normalizeH="0" baseline="0" noProof="0">
                <a:ln>
                  <a:noFill/>
                </a:ln>
                <a:effectLst/>
                <a:uLnTx/>
                <a:uFillTx/>
                <a:ea typeface="Lato Bold"/>
                <a:cs typeface="Arial" panose="020B0604020202020204" pitchFamily="34" charset="0"/>
              </a:rPr>
              <a:t> (AERO) has </a:t>
            </a:r>
            <a:r>
              <a:rPr kumimoji="0" lang="en-US" sz="1100" i="0" u="none" strike="noStrike" kern="1200" cap="none" spc="0" normalizeH="0" baseline="0" noProof="0" err="1">
                <a:ln>
                  <a:noFill/>
                </a:ln>
                <a:effectLst/>
                <a:uLnTx/>
                <a:uFillTx/>
                <a:ea typeface="Lato Bold"/>
                <a:cs typeface="Arial" panose="020B0604020202020204" pitchFamily="34" charset="0"/>
              </a:rPr>
              <a:t>synthesised</a:t>
            </a:r>
            <a:r>
              <a:rPr kumimoji="0" lang="en-US" sz="1100" i="0" u="none" strike="noStrike" kern="1200" cap="none" spc="0" normalizeH="0" baseline="0" noProof="0">
                <a:ln>
                  <a:noFill/>
                </a:ln>
                <a:effectLst/>
                <a:uLnTx/>
                <a:uFillTx/>
                <a:ea typeface="Lato Bold"/>
                <a:cs typeface="Arial" panose="020B0604020202020204" pitchFamily="34" charset="0"/>
              </a:rPr>
              <a:t> the evidence and developed practical resources to support schools with implementing evidence-based practices. These practices enable us to teach more efficiently and effectively to best support student learning.</a:t>
            </a:r>
          </a:p>
          <a:p>
            <a:endParaRPr kumimoji="0" lang="en-US" sz="1100" i="0" u="none" strike="noStrike" kern="1200" cap="none" spc="0" normalizeH="0" baseline="0" noProof="0">
              <a:ln>
                <a:noFill/>
              </a:ln>
              <a:effectLst/>
              <a:uLnTx/>
              <a:uFillTx/>
              <a:ea typeface="Lato Bold"/>
              <a:cs typeface="Arial" panose="020B0604020202020204" pitchFamily="34" charset="0"/>
            </a:endParaRPr>
          </a:p>
          <a:p>
            <a:r>
              <a:rPr lang="en-US" sz="1100" b="0">
                <a:cs typeface="Arial" panose="020B0604020202020204" pitchFamily="34" charset="0"/>
              </a:rPr>
              <a:t>AERO was established in 2021 to support the use of evidence in schools and early childhood settings.</a:t>
            </a:r>
          </a:p>
          <a:p>
            <a:endParaRPr lang="en-AU" sz="1100" b="0" kern="120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0">
                <a:ea typeface="Montserrat" panose="00000500000000000000" pitchFamily="2" charset="0"/>
                <a:cs typeface="Arial" panose="020B0604020202020204" pitchFamily="34" charset="0"/>
              </a:rPr>
              <a:t>The information in this session is based on the most rigorous and relevant research evidence and guidance available from a wide range of researchers and experts across Australia and internationally.</a:t>
            </a:r>
          </a:p>
        </p:txBody>
      </p:sp>
      <p:sp>
        <p:nvSpPr>
          <p:cNvPr id="7" name="Slide Number Placeholder 5">
            <a:extLst>
              <a:ext uri="{FF2B5EF4-FFF2-40B4-BE49-F238E27FC236}">
                <a16:creationId xmlns:a16="http://schemas.microsoft.com/office/drawing/2014/main" id="{C28B5FEC-F9CD-94A3-EF79-DC08631F9585}"/>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6</a:t>
            </a:fld>
            <a:endParaRPr lang="en-US">
              <a:solidFill>
                <a:prstClr val="black"/>
              </a:solidFill>
            </a:endParaRPr>
          </a:p>
        </p:txBody>
      </p:sp>
    </p:spTree>
    <p:extLst>
      <p:ext uri="{BB962C8B-B14F-4D97-AF65-F5344CB8AC3E}">
        <p14:creationId xmlns:p14="http://schemas.microsoft.com/office/powerpoint/2010/main" val="741386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578CA-C83F-571E-A3AA-365DEA08B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59C12-7091-18AF-E016-A6ECB629266E}"/>
              </a:ext>
            </a:extLst>
          </p:cNvPr>
          <p:cNvSpPr>
            <a:spLocks noGrp="1" noRot="1" noChangeAspect="1"/>
          </p:cNvSpPr>
          <p:nvPr>
            <p:ph type="sldImg"/>
          </p:nvPr>
        </p:nvSpPr>
        <p:spPr>
          <a:xfrm>
            <a:off x="777875" y="679450"/>
            <a:ext cx="5759450" cy="3240088"/>
          </a:xfrm>
        </p:spPr>
      </p:sp>
      <p:sp>
        <p:nvSpPr>
          <p:cNvPr id="3" name="Notes Placeholder 2">
            <a:extLst>
              <a:ext uri="{FF2B5EF4-FFF2-40B4-BE49-F238E27FC236}">
                <a16:creationId xmlns:a16="http://schemas.microsoft.com/office/drawing/2014/main" id="{8468ED16-B955-17A6-1FA5-8A76921FB6C1}"/>
              </a:ext>
            </a:extLst>
          </p:cNvPr>
          <p:cNvSpPr>
            <a:spLocks noGrp="1"/>
          </p:cNvSpPr>
          <p:nvPr>
            <p:ph type="body" idx="1"/>
          </p:nvPr>
        </p:nvSpPr>
        <p:spPr>
          <a:xfrm>
            <a:off x="693337" y="4059973"/>
            <a:ext cx="5852160" cy="4861777"/>
          </a:xfrm>
        </p:spPr>
        <p:txBody>
          <a:bodyPr/>
          <a:lstStyle/>
          <a:p>
            <a:r>
              <a:rPr lang="en-AU" sz="1100" b="1">
                <a:latin typeface="Montserrat" pitchFamily="2" charset="77"/>
                <a:cs typeface="Arial" panose="020B0604020202020204" pitchFamily="34" charset="0"/>
              </a:rPr>
              <a:t>Preparation</a:t>
            </a:r>
          </a:p>
          <a:p>
            <a:pPr marL="171450" indent="-171450">
              <a:buFontTx/>
              <a:buChar char="-"/>
            </a:pPr>
            <a:r>
              <a:rPr lang="en-AU" sz="1100" b="0" i="0">
                <a:latin typeface="Montserrat" pitchFamily="2" charset="77"/>
                <a:cs typeface="Arial" panose="020B0604020202020204" pitchFamily="34" charset="0"/>
              </a:rPr>
              <a:t>Prior to the session, read AERO’s Teaching for How Students Learn: A Model of Learning and Teaching. You can find the model at https://www.edresearch.edu.au/guides-resources/practice-resources/teaching-how-students-learn-model-learning-and-teaching</a:t>
            </a:r>
          </a:p>
          <a:p>
            <a:pPr marL="171450" indent="-171450">
              <a:buFontTx/>
              <a:buChar char="-"/>
            </a:pPr>
            <a:r>
              <a:rPr lang="en-AU" sz="1100" b="0" i="0">
                <a:latin typeface="Montserrat" pitchFamily="2" charset="77"/>
                <a:cs typeface="Arial" panose="020B0604020202020204" pitchFamily="34" charset="0"/>
              </a:rPr>
              <a:t>Be ready to provide a copy of this model to participants after the session.</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endParaRPr lang="en-AU" sz="1100" b="1" kern="1200">
              <a:latin typeface="Montserrat" pitchFamily="2" charset="7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AU" sz="1100" b="1" kern="1200">
                <a:latin typeface="Montserrat" pitchFamily="2" charset="77"/>
                <a:cs typeface="Arial" panose="020B0604020202020204" pitchFamily="34" charset="0"/>
              </a:rPr>
              <a:t>Facilitator notes</a:t>
            </a:r>
          </a:p>
          <a:p>
            <a:pPr>
              <a:defRPr/>
            </a:pPr>
            <a:r>
              <a:rPr lang="en-AU" sz="1100" kern="1200">
                <a:latin typeface="Montserrat" pitchFamily="2" charset="77"/>
                <a:cs typeface="Arial" panose="020B0604020202020204" pitchFamily="34" charset="0"/>
              </a:rPr>
              <a:t>As we discuss classroom management today, you may find yourself thinking about how it aligns with high-quality teaching.</a:t>
            </a:r>
            <a:r>
              <a:rPr lang="en-AU" sz="1100">
                <a:latin typeface="Montserrat" pitchFamily="2" charset="77"/>
                <a:cs typeface="Arial" panose="020B0604020202020204" pitchFamily="34" charset="0"/>
              </a:rPr>
              <a:t>  </a:t>
            </a:r>
            <a:endParaRPr lang="en-AU" sz="1100" kern="1200">
              <a:latin typeface="Montserrat" pitchFamily="2" charset="77"/>
              <a:cs typeface="Arial" panose="020B0604020202020204" pitchFamily="34" charset="0"/>
            </a:endParaRPr>
          </a:p>
          <a:p>
            <a:pPr marL="0" marR="0" lvl="0" indent="0" algn="l" defTabSz="914400">
              <a:lnSpc>
                <a:spcPct val="100000"/>
              </a:lnSpc>
              <a:spcBef>
                <a:spcPts val="0"/>
              </a:spcBef>
              <a:spcAft>
                <a:spcPts val="0"/>
              </a:spcAft>
              <a:buClrTx/>
              <a:buSzTx/>
              <a:buFontTx/>
              <a:buNone/>
              <a:tabLst/>
              <a:defRPr/>
            </a:pPr>
            <a:endParaRPr lang="en-AU" sz="1100" kern="1200">
              <a:latin typeface="Montserrat" pitchFamily="2" charset="77"/>
              <a:ea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Montserrat" pitchFamily="2" charset="77"/>
              </a:rPr>
              <a:t>Classroom management is a critical enabling factor for high-quality teaching. </a:t>
            </a:r>
            <a:r>
              <a:rPr lang="en-AU" sz="1100" kern="1200">
                <a:latin typeface="Montserrat" pitchFamily="2" charset="77"/>
                <a:cs typeface="Arial" panose="020B0604020202020204" pitchFamily="34" charset="0"/>
              </a:rPr>
              <a:t>AERO has developed an evidence-based model of learning and teaching that identifies how students learn, along with the teaching practices that best align with this process and that are most effective in supporting </a:t>
            </a:r>
            <a:r>
              <a:rPr lang="en-AU" sz="1100">
                <a:latin typeface="Montserrat" pitchFamily="2" charset="77"/>
                <a:cs typeface="Arial" panose="020B0604020202020204" pitchFamily="34" charset="0"/>
              </a:rPr>
              <a:t>student learning</a:t>
            </a:r>
            <a:r>
              <a:rPr lang="en-AU" sz="1100" kern="1200">
                <a:latin typeface="Montserrat" pitchFamily="2" charset="77"/>
                <a:cs typeface="Arial" panose="020B0604020202020204" pitchFamily="34" charset="0"/>
              </a:rPr>
              <a:t>. </a:t>
            </a:r>
            <a:r>
              <a:rPr lang="en-US" sz="1100">
                <a:effectLst/>
                <a:latin typeface="Montserrat" pitchFamily="2" charset="77"/>
                <a:cs typeface="Arial" panose="020B0604020202020204" pitchFamily="34" charset="0"/>
              </a:rPr>
              <a:t>Classroom management sits in the Enabling phase of the model, which focuses on fostering the conditions of a learning-focused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a:effectLst/>
              <a:latin typeface="Montserrat" pitchFamily="2" charset="77"/>
              <a:ea typeface="Times New Roman" panose="02020603050405020304" pitchFamily="18" charset="0"/>
              <a:cs typeface="Arial" panose="020B0604020202020204" pitchFamily="34" charset="0"/>
            </a:endParaRPr>
          </a:p>
          <a:p>
            <a:pPr>
              <a:defRPr/>
            </a:pPr>
            <a:r>
              <a:rPr lang="en-AU" sz="1100">
                <a:latin typeface="Montserrat" pitchFamily="2" charset="77"/>
                <a:cs typeface="Arial" panose="020B0604020202020204" pitchFamily="34" charset="0"/>
              </a:rPr>
              <a:t>Evidence-based, inclusive and culturally responsive whole-class teaching practices promote positive behaviour and are fundamental to addressing low-level disengagement and disruption. These high-quality teaching practices are a key proactive and preventative approach to managing student behaviour. </a:t>
            </a:r>
          </a:p>
          <a:p>
            <a:pPr>
              <a:defRPr/>
            </a:pPr>
            <a:endParaRPr lang="en-AU" sz="1100">
              <a:latin typeface="Montserrat" pitchFamily="2" charset="77"/>
              <a:cs typeface="Arial" panose="020B0604020202020204" pitchFamily="34" charset="0"/>
            </a:endParaRPr>
          </a:p>
          <a:p>
            <a:pPr>
              <a:defRPr/>
            </a:pPr>
            <a:r>
              <a:rPr lang="en-AU" sz="1100">
                <a:latin typeface="Montserrat" pitchFamily="2" charset="77"/>
                <a:cs typeface="Arial" panose="020B0604020202020204" pitchFamily="34" charset="0"/>
              </a:rPr>
              <a:t>This means that classroom</a:t>
            </a:r>
            <a:r>
              <a:rPr lang="en-AU" sz="1100" kern="1200">
                <a:latin typeface="Montserrat" pitchFamily="2" charset="77"/>
                <a:cs typeface="Arial" panose="020B0604020202020204" pitchFamily="34" charset="0"/>
              </a:rPr>
              <a:t> management and high-quality teaching are interconnected and work hand-in-hand. </a:t>
            </a:r>
          </a:p>
          <a:p>
            <a:pPr>
              <a:defRPr/>
            </a:pPr>
            <a:endParaRPr lang="en-AU" sz="1100" b="0" kern="1200">
              <a:effectLst/>
              <a:latin typeface="Montserrat" pitchFamily="2" charset="77"/>
              <a:cs typeface="Arial" panose="020B0604020202020204" pitchFamily="34" charset="0"/>
            </a:endParaRPr>
          </a:p>
          <a:p>
            <a:pPr>
              <a:defRPr/>
            </a:pPr>
            <a:r>
              <a:rPr lang="en-AU" sz="1100" b="0">
                <a:effectLst/>
                <a:latin typeface="Montserrat" pitchFamily="2" charset="77"/>
                <a:ea typeface="Times New Roman" panose="02020603050405020304" pitchFamily="18" charset="0"/>
                <a:cs typeface="Arial" panose="020B0604020202020204" pitchFamily="34" charset="0"/>
              </a:rPr>
              <a:t>I’ll provide a link to the model of learning and teaching after the session. Resources to support the practices are linked within the model.</a:t>
            </a:r>
            <a:endParaRPr lang="en-AU" sz="1100" b="0">
              <a:effectLst/>
              <a:latin typeface="Montserrat" pitchFamily="2" charset="77"/>
              <a:ea typeface="Calibri" panose="020F0502020204030204"/>
              <a:cs typeface="Arial" panose="020B0604020202020204" pitchFamily="34" charset="0"/>
            </a:endParaRPr>
          </a:p>
        </p:txBody>
      </p:sp>
      <p:sp>
        <p:nvSpPr>
          <p:cNvPr id="4" name="Slide Number Placeholder 3">
            <a:extLst>
              <a:ext uri="{FF2B5EF4-FFF2-40B4-BE49-F238E27FC236}">
                <a16:creationId xmlns:a16="http://schemas.microsoft.com/office/drawing/2014/main" id="{43172494-B235-7C70-89EE-66E7B2AB9F6A}"/>
              </a:ext>
            </a:extLst>
          </p:cNvPr>
          <p:cNvSpPr>
            <a:spLocks noGrp="1"/>
          </p:cNvSpPr>
          <p:nvPr>
            <p:ph type="sldNum" sz="quarter" idx="5"/>
          </p:nvPr>
        </p:nvSpPr>
        <p:spPr/>
        <p:txBody>
          <a:bodyPr/>
          <a:lstStyle/>
          <a:p>
            <a:fld id="{23EDA2FD-4240-422C-8C2C-224E0965249B}" type="slidenum">
              <a:rPr lang="en-AU" smtClean="0"/>
              <a:t>7</a:t>
            </a:fld>
            <a:endParaRPr lang="en-AU"/>
          </a:p>
        </p:txBody>
      </p:sp>
    </p:spTree>
    <p:extLst>
      <p:ext uri="{BB962C8B-B14F-4D97-AF65-F5344CB8AC3E}">
        <p14:creationId xmlns:p14="http://schemas.microsoft.com/office/powerpoint/2010/main" val="63699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US" sz="1100" b="1">
                <a:latin typeface="Montserrat" panose="00000500000000000000" pitchFamily="2" charset="0"/>
              </a:rPr>
              <a:t>Preparation</a:t>
            </a:r>
          </a:p>
          <a:p>
            <a:pPr marL="171450" indent="-171450">
              <a:buFontTx/>
              <a:buChar char="-"/>
            </a:pPr>
            <a:r>
              <a:rPr lang="en-US" sz="1100">
                <a:latin typeface="Montserrat" panose="00000500000000000000" pitchFamily="2" charset="0"/>
                <a:cs typeface="Arial" panose="020B0604020202020204" pitchFamily="34" charset="0"/>
              </a:rPr>
              <a:t>You may want to replace this photo (and any other photos in the slide deck) with a photo of your own students</a:t>
            </a:r>
          </a:p>
          <a:p>
            <a:pPr marL="171450" indent="-171450">
              <a:buFontTx/>
              <a:buChar char="-"/>
            </a:pPr>
            <a:r>
              <a:rPr lang="en-US" sz="1100">
                <a:latin typeface="Montserrat" panose="00000500000000000000" pitchFamily="2" charset="0"/>
                <a:cs typeface="Arial" panose="020B0604020202020204" pitchFamily="34" charset="0"/>
              </a:rPr>
              <a:t>The facilitator notes refer to a paper by Blazer and Pollard (2022). You can read the full paper at </a:t>
            </a:r>
            <a:r>
              <a:rPr lang="en-US" sz="1100" b="0" i="0" u="none" strike="noStrike">
                <a:effectLst/>
                <a:latin typeface="Montserrat" panose="00000500000000000000" pitchFamily="2" charset="0"/>
                <a:cs typeface="Arial" panose="020B0604020202020204" pitchFamily="34" charset="0"/>
                <a:hlinkClick r:id="rId3">
                  <a:extLst>
                    <a:ext uri="{A12FA001-AC4F-418D-AE19-62706E023703}">
                      <ahyp:hlinkClr xmlns:ahyp="http://schemas.microsoft.com/office/drawing/2018/hyperlinkcolor" val="tx"/>
                    </a:ext>
                  </a:extLst>
                </a:hlinkClick>
              </a:rPr>
              <a:t>https://doi.org/10.26300/ajht-4d94</a:t>
            </a:r>
            <a:r>
              <a:rPr lang="en-US" sz="1100" b="0" i="0" u="none" strike="noStrike">
                <a:effectLst/>
                <a:latin typeface="Montserrat" panose="00000500000000000000" pitchFamily="2" charset="0"/>
                <a:cs typeface="Arial" panose="020B0604020202020204" pitchFamily="34" charset="0"/>
              </a:rPr>
              <a:t>.</a:t>
            </a:r>
            <a:endParaRPr lang="en-US" sz="1100">
              <a:latin typeface="Montserrat" panose="00000500000000000000" pitchFamily="2" charset="0"/>
              <a:cs typeface="Arial" panose="020B0604020202020204" pitchFamily="34" charset="0"/>
            </a:endParaRPr>
          </a:p>
          <a:p>
            <a:endParaRPr lang="en-US" sz="1100">
              <a:latin typeface="Montserrat" panose="00000500000000000000" pitchFamily="2" charset="0"/>
              <a:cs typeface="Arial" panose="020B0604020202020204" pitchFamily="34" charset="0"/>
            </a:endParaRPr>
          </a:p>
          <a:p>
            <a:r>
              <a:rPr lang="en-US" sz="1100" b="1">
                <a:latin typeface="Montserrat" panose="00000500000000000000" pitchFamily="2" charset="0"/>
                <a:cs typeface="Arial" panose="020B0604020202020204" pitchFamily="34" charset="0"/>
              </a:rPr>
              <a:t>Facilitator notes</a:t>
            </a:r>
          </a:p>
          <a:p>
            <a:r>
              <a:rPr lang="en-US" sz="1100">
                <a:latin typeface="Montserrat" panose="00000500000000000000" pitchFamily="2" charset="0"/>
                <a:cs typeface="Arial" panose="020B0604020202020204" pitchFamily="34" charset="0"/>
              </a:rPr>
              <a:t>Consider for a moment the work you do to manage your classrooms. It’s easy to take for granted, and important to acknowledge, the expertise and skill set that we bring to our work.</a:t>
            </a:r>
          </a:p>
          <a:p>
            <a:endParaRPr lang="en-US" sz="1100">
              <a:latin typeface="Montserrat" panose="00000500000000000000" pitchFamily="2" charset="0"/>
              <a:cs typeface="Arial" panose="020B0604020202020204" pitchFamily="34" charset="0"/>
            </a:endParaRPr>
          </a:p>
          <a:p>
            <a:r>
              <a:rPr lang="en-US" sz="1100">
                <a:latin typeface="Montserrat" panose="00000500000000000000" pitchFamily="2" charset="0"/>
                <a:cs typeface="Arial" panose="020B0604020202020204" pitchFamily="34" charset="0"/>
              </a:rPr>
              <a:t>Bringing 20-30 people together to do something is complex.  </a:t>
            </a:r>
          </a:p>
          <a:p>
            <a:endParaRPr lang="en-US" sz="1100">
              <a:latin typeface="Montserrat" panose="00000500000000000000" pitchFamily="2" charset="0"/>
              <a:ea typeface="Calibri"/>
              <a:cs typeface="Arial" panose="020B0604020202020204" pitchFamily="34" charset="0"/>
            </a:endParaRPr>
          </a:p>
          <a:p>
            <a:r>
              <a:rPr lang="en-US" sz="1100">
                <a:latin typeface="Montserrat" panose="00000500000000000000" pitchFamily="2" charset="0"/>
                <a:cs typeface="Arial" panose="020B0604020202020204" pitchFamily="34" charset="0"/>
              </a:rPr>
              <a:t>Add to that, the people we’re bringing together are still developing children and young people and we need to focus them on learning. Managing this is part of the highly skilled work that teachers do.  </a:t>
            </a:r>
          </a:p>
          <a:p>
            <a:endParaRPr lang="en-US" sz="1100">
              <a:latin typeface="Montserrat" panose="000005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effectLst/>
                <a:latin typeface="Montserrat" panose="00000500000000000000" pitchFamily="2" charset="0"/>
                <a:cs typeface="Arial" panose="020B0604020202020204" pitchFamily="34" charset="0"/>
              </a:rPr>
              <a:t>Blazer and Pollard (2022) write about the ongoing, and often simultaneous, balancing act that teachers undertake every day – delivering content, supporting social-emotional development, and addressing individual and group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Montserrat" panose="00000500000000000000" pitchFamily="2" charset="0"/>
              <a:cs typeface="Arial" panose="020B0604020202020204" pitchFamily="34" charset="0"/>
            </a:endParaRPr>
          </a:p>
          <a:p>
            <a:r>
              <a:rPr lang="en-US" sz="1100">
                <a:latin typeface="Montserrat" panose="00000500000000000000" pitchFamily="2" charset="0"/>
                <a:cs typeface="Arial" panose="020B0604020202020204" pitchFamily="34" charset="0"/>
              </a:rPr>
              <a:t>And we do this with consideration and planning, and through a </a:t>
            </a:r>
            <a:r>
              <a:rPr lang="en-US" sz="1100" b="0">
                <a:latin typeface="Montserrat" panose="00000500000000000000" pitchFamily="2" charset="0"/>
                <a:cs typeface="Arial" panose="020B0604020202020204" pitchFamily="34" charset="0"/>
              </a:rPr>
              <a:t>combination of </a:t>
            </a:r>
            <a:r>
              <a:rPr lang="en-US" sz="1100">
                <a:latin typeface="Montserrat" panose="00000500000000000000" pitchFamily="2" charset="0"/>
                <a:cs typeface="Arial" panose="020B0604020202020204" pitchFamily="34" charset="0"/>
              </a:rPr>
              <a:t>evidence-based practices and skills, and strong relationships.</a:t>
            </a:r>
          </a:p>
        </p:txBody>
      </p:sp>
      <p:sp>
        <p:nvSpPr>
          <p:cNvPr id="6" name="Slide Number Placeholder 5"/>
          <p:cNvSpPr>
            <a:spLocks noGrp="1"/>
          </p:cNvSpPr>
          <p:nvPr>
            <p:ph type="sldNum" sz="quarter" idx="5"/>
          </p:nvPr>
        </p:nvSpPr>
        <p:spPr/>
        <p:txBody>
          <a:bodyPr/>
          <a:lstStyle/>
          <a:p>
            <a:fld id="{B36E7EC0-9BE3-5541-9D76-7DE32A6C9D42}" type="slidenum">
              <a:rPr lang="en-US" smtClean="0"/>
              <a:t>8</a:t>
            </a:fld>
            <a:endParaRPr lang="en-US"/>
          </a:p>
        </p:txBody>
      </p:sp>
    </p:spTree>
    <p:extLst>
      <p:ext uri="{BB962C8B-B14F-4D97-AF65-F5344CB8AC3E}">
        <p14:creationId xmlns:p14="http://schemas.microsoft.com/office/powerpoint/2010/main" val="2416047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p:txBody>
          <a:bodyPr/>
          <a:lstStyle/>
          <a:p>
            <a:r>
              <a:rPr lang="en-US" sz="1100" b="1" i="0">
                <a:latin typeface="Montserrat" panose="00000500000000000000" pitchFamily="2" charset="0"/>
              </a:rPr>
              <a:t>Preparation</a:t>
            </a:r>
          </a:p>
          <a:p>
            <a:pPr marL="171450" indent="-171450">
              <a:buFontTx/>
              <a:buChar char="-"/>
            </a:pPr>
            <a:r>
              <a:rPr lang="en-US" sz="1100" b="0" i="0">
                <a:latin typeface="Montserrat" panose="00000500000000000000" pitchFamily="2" charset="0"/>
              </a:rPr>
              <a:t>Consider how staff at your school will respond to this definition. Might they need a short discussion around it?</a:t>
            </a:r>
            <a:r>
              <a:rPr lang="en-US" sz="1100">
                <a:latin typeface="Montserrat" panose="00000500000000000000" pitchFamily="2" charset="0"/>
              </a:rPr>
              <a:t> </a:t>
            </a:r>
            <a:endParaRPr lang="en-US" sz="1100" b="0" i="0">
              <a:latin typeface="Montserrat" panose="00000500000000000000" pitchFamily="2" charset="0"/>
              <a:cs typeface="Calibri"/>
            </a:endParaRPr>
          </a:p>
          <a:p>
            <a:endParaRPr lang="en-US" sz="1100" b="1" i="0">
              <a:latin typeface="Montserrat" panose="00000500000000000000" pitchFamily="2" charset="0"/>
            </a:endParaRPr>
          </a:p>
          <a:p>
            <a:r>
              <a:rPr lang="en-US" sz="1100" b="1" i="0">
                <a:latin typeface="Montserrat" panose="00000500000000000000" pitchFamily="2" charset="0"/>
              </a:rPr>
              <a:t>Facilitator notes</a:t>
            </a:r>
            <a:endParaRPr lang="en-US" sz="1100" b="1" i="0">
              <a:latin typeface="Montserrat" panose="00000500000000000000" pitchFamily="2" charset="0"/>
              <a:cs typeface="Calibri"/>
            </a:endParaRPr>
          </a:p>
          <a:p>
            <a:r>
              <a:rPr lang="en-US" sz="1100" b="0" i="1">
                <a:latin typeface="Montserrat" panose="00000500000000000000" pitchFamily="2" charset="0"/>
              </a:rPr>
              <a:t>Give staff time to read the definition provided.</a:t>
            </a:r>
            <a:endParaRPr lang="en-US" sz="1100" b="0" i="1">
              <a:latin typeface="Montserrat" panose="00000500000000000000" pitchFamily="2" charset="0"/>
              <a:cs typeface="Calibri"/>
            </a:endParaRPr>
          </a:p>
          <a:p>
            <a:endParaRPr lang="en-US" sz="1100" i="1">
              <a:latin typeface="Montserrat" panose="00000500000000000000" pitchFamily="2" charset="0"/>
            </a:endParaRPr>
          </a:p>
          <a:p>
            <a:r>
              <a:rPr lang="en-US" sz="1100" i="0">
                <a:latin typeface="Montserrat" panose="00000500000000000000" pitchFamily="2" charset="0"/>
              </a:rPr>
              <a:t>This session is a good opportunity to reflect on the </a:t>
            </a:r>
            <a:r>
              <a:rPr lang="en-US" sz="1100" i="1">
                <a:latin typeface="Montserrat" panose="00000500000000000000" pitchFamily="2" charset="0"/>
              </a:rPr>
              <a:t>actions </a:t>
            </a:r>
            <a:r>
              <a:rPr lang="en-US" sz="1100" i="0">
                <a:latin typeface="Montserrat" panose="00000500000000000000" pitchFamily="2" charset="0"/>
              </a:rPr>
              <a:t>you take to create a safe and inclusive environment that supports learning. Classroom management is </a:t>
            </a:r>
            <a:r>
              <a:rPr lang="en-US" sz="1100">
                <a:effectLst/>
                <a:latin typeface="Montserrat" panose="00000500000000000000" pitchFamily="2" charset="0"/>
              </a:rPr>
              <a:t>all about teacher actions in teacher-led classrooms. These actions are intentional and </a:t>
            </a:r>
            <a:r>
              <a:rPr lang="en-US" sz="1100" i="1">
                <a:effectLst/>
                <a:latin typeface="Montserrat" panose="00000500000000000000" pitchFamily="2" charset="0"/>
              </a:rPr>
              <a:t>planned</a:t>
            </a:r>
            <a:r>
              <a:rPr lang="en-US" sz="1100">
                <a:effectLst/>
                <a:latin typeface="Montserrat" panose="00000500000000000000" pitchFamily="2" charset="0"/>
              </a:rPr>
              <a:t>. Importantly, they include the actions we take to build relationships with our students and create an environment that is safe and orderly, and supports student academic and social-emotional learning.</a:t>
            </a:r>
            <a:endParaRPr lang="en-US" sz="1100" i="0">
              <a:latin typeface="Montserrat" panose="00000500000000000000" pitchFamily="2" charset="0"/>
            </a:endParaRPr>
          </a:p>
          <a:p>
            <a:endParaRPr lang="en-US" sz="1100" i="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latin typeface="Montserrat" panose="00000500000000000000" pitchFamily="2" charset="0"/>
              </a:rPr>
              <a:t>Optionally, allow participants time to discuss how the definition sits with their understanding of classroom management.</a:t>
            </a:r>
          </a:p>
          <a:p>
            <a:r>
              <a:rPr lang="en-US" sz="1100" i="0">
                <a:latin typeface="Montserrat" panose="00000500000000000000" pitchFamily="2" charset="0"/>
              </a:rPr>
              <a:t> </a:t>
            </a:r>
          </a:p>
          <a:p>
            <a:r>
              <a:rPr lang="en-US" sz="1100" b="0" i="0" u="none" strike="noStrike" baseline="0">
                <a:latin typeface="Montserrat" panose="00000500000000000000" pitchFamily="2" charset="0"/>
                <a:cs typeface="Calibri" panose="020F0502020204030204"/>
              </a:rPr>
              <a:t>In our discussions today, please remember that we come to this with varying levels of experience, so we’ll all support each other as we collaboratively strengthen our shared understanding of evidence-based classroom management.</a:t>
            </a:r>
            <a:endParaRPr lang="en-US" sz="1100" i="0">
              <a:latin typeface="Montserrat" panose="00000500000000000000" pitchFamily="2" charset="0"/>
            </a:endParaRPr>
          </a:p>
        </p:txBody>
      </p:sp>
      <p:sp>
        <p:nvSpPr>
          <p:cNvPr id="4" name="Slide Number Placeholder 5">
            <a:extLst>
              <a:ext uri="{FF2B5EF4-FFF2-40B4-BE49-F238E27FC236}">
                <a16:creationId xmlns:a16="http://schemas.microsoft.com/office/drawing/2014/main" id="{F1FD8B62-FF15-75A6-BCD6-F9D5BB984C68}"/>
              </a:ext>
            </a:extLst>
          </p:cNvPr>
          <p:cNvSpPr>
            <a:spLocks noGrp="1"/>
          </p:cNvSpPr>
          <p:nvPr>
            <p:ph type="sldNum" sz="quarter" idx="5"/>
          </p:nvPr>
        </p:nvSpPr>
        <p:spPr>
          <a:xfrm>
            <a:off x="4143587" y="9119474"/>
            <a:ext cx="3169920" cy="481726"/>
          </a:xfrm>
        </p:spPr>
        <p:txBody>
          <a:bodyPr/>
          <a:lstStyle/>
          <a:p>
            <a:pPr defTabSz="966612">
              <a:defRPr/>
            </a:pPr>
            <a:fld id="{B36E7EC0-9BE3-5541-9D76-7DE32A6C9D42}" type="slidenum">
              <a:rPr lang="en-US">
                <a:solidFill>
                  <a:prstClr val="black"/>
                </a:solidFill>
              </a:rPr>
              <a:pPr defTabSz="966612">
                <a:defRPr/>
              </a:pPr>
              <a:t>9</a:t>
            </a:fld>
            <a:endParaRPr lang="en-US">
              <a:solidFill>
                <a:prstClr val="black"/>
              </a:solidFill>
            </a:endParaRPr>
          </a:p>
        </p:txBody>
      </p:sp>
    </p:spTree>
    <p:extLst>
      <p:ext uri="{BB962C8B-B14F-4D97-AF65-F5344CB8AC3E}">
        <p14:creationId xmlns:p14="http://schemas.microsoft.com/office/powerpoint/2010/main" val="1542639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F77D2-9996-3F67-DAE6-4279EA7014C0}"/>
              </a:ext>
            </a:extLst>
          </p:cNvPr>
          <p:cNvSpPr>
            <a:spLocks noGrp="1"/>
          </p:cNvSpPr>
          <p:nvPr>
            <p:ph type="title" hasCustomPrompt="1"/>
          </p:nvPr>
        </p:nvSpPr>
        <p:spPr>
          <a:xfrm>
            <a:off x="610744" y="524349"/>
            <a:ext cx="10946256" cy="5575662"/>
          </a:xfrm>
        </p:spPr>
        <p:txBody>
          <a:bodyPr>
            <a:normAutofit/>
          </a:bodyPr>
          <a:lstStyle>
            <a:lvl1pPr>
              <a:defRPr sz="5400" b="1">
                <a:latin typeface="Montserrat" panose="00000500000000000000" pitchFamily="2" charset="0"/>
              </a:defRPr>
            </a:lvl1pPr>
          </a:lstStyle>
          <a:p>
            <a:r>
              <a:rPr lang="en-US" dirty="0"/>
              <a:t>First title page</a:t>
            </a:r>
          </a:p>
        </p:txBody>
      </p:sp>
      <p:sp>
        <p:nvSpPr>
          <p:cNvPr id="3" name="Date Placeholder 2">
            <a:extLst>
              <a:ext uri="{FF2B5EF4-FFF2-40B4-BE49-F238E27FC236}">
                <a16:creationId xmlns:a16="http://schemas.microsoft.com/office/drawing/2014/main" id="{12C1548C-D24A-1305-D4A9-46F6EB2C52CF}"/>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4" name="Footer Placeholder 3">
            <a:extLst>
              <a:ext uri="{FF2B5EF4-FFF2-40B4-BE49-F238E27FC236}">
                <a16:creationId xmlns:a16="http://schemas.microsoft.com/office/drawing/2014/main" id="{5759D70E-0AC1-CC7C-2480-28C98D38AB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F65CBE-4D65-8A95-D190-25954488F7D1}"/>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324451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gradient background">
    <p:bg>
      <p:bgPr>
        <a:solidFill>
          <a:srgbClr val="01838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345CF-E416-874D-3B8A-890FFDE9B701}"/>
              </a:ext>
            </a:extLst>
          </p:cNvPr>
          <p:cNvSpPr/>
          <p:nvPr userDrawn="1"/>
        </p:nvSpPr>
        <p:spPr>
          <a:xfrm>
            <a:off x="0" y="0"/>
            <a:ext cx="12192000" cy="6858000"/>
          </a:xfrm>
          <a:prstGeom prst="rect">
            <a:avLst/>
          </a:prstGeom>
          <a:gradFill flip="none" rotWithShape="1">
            <a:gsLst>
              <a:gs pos="0">
                <a:schemeClr val="accent4">
                  <a:alpha val="93000"/>
                </a:schemeClr>
              </a:gs>
              <a:gs pos="100000">
                <a:schemeClr val="accent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FA9747C-75B7-E7F0-C26F-94868C3763D3}"/>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bg1"/>
                </a:solidFill>
                <a:latin typeface="Montserrat SemiBold" panose="00000700000000000000" pitchFamily="2" charset="0"/>
              </a:defRPr>
            </a:lvl1pPr>
          </a:lstStyle>
          <a:p>
            <a:r>
              <a:rPr lang="en-US"/>
              <a:t>Click to add title</a:t>
            </a:r>
          </a:p>
        </p:txBody>
      </p:sp>
      <p:sp>
        <p:nvSpPr>
          <p:cNvPr id="3" name="Date Placeholder 2">
            <a:extLst>
              <a:ext uri="{FF2B5EF4-FFF2-40B4-BE49-F238E27FC236}">
                <a16:creationId xmlns:a16="http://schemas.microsoft.com/office/drawing/2014/main" id="{2D5EF4BA-F2C5-DD3B-9870-2760C7F7F27F}"/>
              </a:ext>
            </a:extLst>
          </p:cNvPr>
          <p:cNvSpPr>
            <a:spLocks noGrp="1"/>
          </p:cNvSpPr>
          <p:nvPr>
            <p:ph type="dt" sz="half" idx="10"/>
          </p:nvPr>
        </p:nvSpPr>
        <p:spPr/>
        <p:txBody>
          <a:bodyPr/>
          <a:lstStyle>
            <a:lvl1pPr>
              <a:defRPr>
                <a:solidFill>
                  <a:schemeClr val="bg1"/>
                </a:solidFill>
              </a:defRPr>
            </a:lvl1pPr>
          </a:lstStyle>
          <a:p>
            <a:fld id="{F3C0C7AF-A88C-4B6A-A381-ECD1E957DB4D}" type="datetimeFigureOut">
              <a:rPr lang="en-US" smtClean="0"/>
              <a:pPr/>
              <a:t>8/26/2024</a:t>
            </a:fld>
            <a:endParaRPr lang="en-US"/>
          </a:p>
        </p:txBody>
      </p:sp>
      <p:sp>
        <p:nvSpPr>
          <p:cNvPr id="4" name="Footer Placeholder 3">
            <a:extLst>
              <a:ext uri="{FF2B5EF4-FFF2-40B4-BE49-F238E27FC236}">
                <a16:creationId xmlns:a16="http://schemas.microsoft.com/office/drawing/2014/main" id="{05B8562B-AB2A-3750-CE33-931371622EC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3F81790D-1502-C149-1251-A47126AB56E7}"/>
              </a:ext>
            </a:extLst>
          </p:cNvPr>
          <p:cNvSpPr>
            <a:spLocks noGrp="1"/>
          </p:cNvSpPr>
          <p:nvPr>
            <p:ph type="sldNum" sz="quarter" idx="12"/>
          </p:nvPr>
        </p:nvSpPr>
        <p:spPr/>
        <p:txBody>
          <a:bodyPr/>
          <a:lstStyle>
            <a:lvl1pPr>
              <a:defRPr>
                <a:solidFill>
                  <a:schemeClr val="bg1"/>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716212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ull imag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048964-CBDF-49F3-BCB8-E055D360FB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29CBC331-4DD0-48E4-B7D8-6882652576A9}"/>
              </a:ext>
            </a:extLst>
          </p:cNvPr>
          <p:cNvSpPr>
            <a:spLocks noGrp="1"/>
          </p:cNvSpPr>
          <p:nvPr>
            <p:ph type="pic" sz="quarter" idx="11"/>
          </p:nvPr>
        </p:nvSpPr>
        <p:spPr>
          <a:xfrm>
            <a:off x="0" y="0"/>
            <a:ext cx="12192000" cy="6858000"/>
          </a:xfrm>
          <a:prstGeom prst="rect">
            <a:avLst/>
          </a:prstGeom>
        </p:spPr>
        <p:txBody>
          <a:bodyPr anchor="ctr"/>
          <a:lstStyle>
            <a:lvl1pPr algn="ctr">
              <a:defRPr/>
            </a:lvl1pPr>
          </a:lstStyle>
          <a:p>
            <a:r>
              <a:rPr lang="en-US"/>
              <a:t>Click icon to add picture</a:t>
            </a:r>
          </a:p>
        </p:txBody>
      </p:sp>
      <p:sp>
        <p:nvSpPr>
          <p:cNvPr id="2" name="Date Placeholder 1">
            <a:extLst>
              <a:ext uri="{FF2B5EF4-FFF2-40B4-BE49-F238E27FC236}">
                <a16:creationId xmlns:a16="http://schemas.microsoft.com/office/drawing/2014/main" id="{E3A661BF-8940-11DD-2CC1-CC71E91369A2}"/>
              </a:ext>
            </a:extLst>
          </p:cNvPr>
          <p:cNvSpPr>
            <a:spLocks noGrp="1"/>
          </p:cNvSpPr>
          <p:nvPr>
            <p:ph type="dt" sz="half" idx="12"/>
          </p:nvPr>
        </p:nvSpPr>
        <p:spPr/>
        <p:txBody>
          <a:bodyPr/>
          <a:lstStyle/>
          <a:p>
            <a:fld id="{F3C0C7AF-A88C-4B6A-A381-ECD1E957DB4D}" type="datetimeFigureOut">
              <a:rPr lang="en-US" smtClean="0"/>
              <a:pPr/>
              <a:t>8/26/2024</a:t>
            </a:fld>
            <a:endParaRPr lang="en-US"/>
          </a:p>
        </p:txBody>
      </p:sp>
      <p:sp>
        <p:nvSpPr>
          <p:cNvPr id="3" name="Footer Placeholder 2">
            <a:extLst>
              <a:ext uri="{FF2B5EF4-FFF2-40B4-BE49-F238E27FC236}">
                <a16:creationId xmlns:a16="http://schemas.microsoft.com/office/drawing/2014/main" id="{4937C187-743C-2B30-4A84-5C91AFA17175}"/>
              </a:ext>
            </a:extLst>
          </p:cNvPr>
          <p:cNvSpPr>
            <a:spLocks noGrp="1"/>
          </p:cNvSpPr>
          <p:nvPr>
            <p:ph type="ftr" sz="quarter" idx="13"/>
          </p:nvPr>
        </p:nvSpPr>
        <p:spPr/>
        <p:txBody>
          <a:bodyPr/>
          <a:lstStyle/>
          <a:p>
            <a:endParaRPr lang="en-US"/>
          </a:p>
        </p:txBody>
      </p:sp>
      <p:sp>
        <p:nvSpPr>
          <p:cNvPr id="4" name="Slide Number Placeholder 3">
            <a:extLst>
              <a:ext uri="{FF2B5EF4-FFF2-40B4-BE49-F238E27FC236}">
                <a16:creationId xmlns:a16="http://schemas.microsoft.com/office/drawing/2014/main" id="{F3E0E0E1-5862-FA27-73BE-F8300026CB45}"/>
              </a:ext>
            </a:extLst>
          </p:cNvPr>
          <p:cNvSpPr>
            <a:spLocks noGrp="1"/>
          </p:cNvSpPr>
          <p:nvPr>
            <p:ph type="sldNum" sz="quarter" idx="14"/>
          </p:nvPr>
        </p:nvSpPr>
        <p:spPr/>
        <p:txBody>
          <a:bodyPr/>
          <a:lstStyle/>
          <a:p>
            <a:fld id="{961FB7A9-0B83-4292-B353-7A7E1D9DA804}" type="slidenum">
              <a:rPr lang="en-US" smtClean="0"/>
              <a:pPr/>
              <a:t>‹#›</a:t>
            </a:fld>
            <a:endParaRPr lang="en-US"/>
          </a:p>
        </p:txBody>
      </p:sp>
      <p:sp>
        <p:nvSpPr>
          <p:cNvPr id="5" name="Title 4">
            <a:extLst>
              <a:ext uri="{FF2B5EF4-FFF2-40B4-BE49-F238E27FC236}">
                <a16:creationId xmlns:a16="http://schemas.microsoft.com/office/drawing/2014/main" id="{30BE4298-F708-8883-146B-47FD717C4F61}"/>
              </a:ext>
            </a:extLst>
          </p:cNvPr>
          <p:cNvSpPr>
            <a:spLocks noGrp="1"/>
          </p:cNvSpPr>
          <p:nvPr>
            <p:ph type="title"/>
          </p:nvPr>
        </p:nvSpPr>
        <p:spPr>
          <a:xfrm>
            <a:off x="610744" y="-883346"/>
            <a:ext cx="10515600" cy="517430"/>
          </a:xfrm>
        </p:spPr>
        <p:txBody>
          <a:bodyPr/>
          <a:lstStyle/>
          <a:p>
            <a:r>
              <a:rPr lang="en-US" dirty="0"/>
              <a:t>Click to edit Master title style</a:t>
            </a:r>
          </a:p>
        </p:txBody>
      </p:sp>
    </p:spTree>
    <p:extLst>
      <p:ext uri="{BB962C8B-B14F-4D97-AF65-F5344CB8AC3E}">
        <p14:creationId xmlns:p14="http://schemas.microsoft.com/office/powerpoint/2010/main" val="2136520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610A7-8B2A-346F-51EE-FFCDC18A79D6}"/>
              </a:ext>
            </a:extLst>
          </p:cNvPr>
          <p:cNvSpPr/>
          <p:nvPr userDrawn="1"/>
        </p:nvSpPr>
        <p:spPr>
          <a:xfrm>
            <a:off x="741280" y="1413511"/>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 name="Date Placeholder 2">
            <a:extLst>
              <a:ext uri="{FF2B5EF4-FFF2-40B4-BE49-F238E27FC236}">
                <a16:creationId xmlns:a16="http://schemas.microsoft.com/office/drawing/2014/main" id="{46729D8F-7706-F8DC-3352-97E140AF8C43}"/>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5" name="Footer Placeholder 4">
            <a:extLst>
              <a:ext uri="{FF2B5EF4-FFF2-40B4-BE49-F238E27FC236}">
                <a16:creationId xmlns:a16="http://schemas.microsoft.com/office/drawing/2014/main" id="{5A6599DE-8022-6AE7-438F-220CF047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04F3D-1294-28F0-F9C3-058D42B16EA8}"/>
              </a:ext>
            </a:extLst>
          </p:cNvPr>
          <p:cNvSpPr>
            <a:spLocks noGrp="1"/>
          </p:cNvSpPr>
          <p:nvPr>
            <p:ph type="sldNum" sz="quarter" idx="12"/>
          </p:nvPr>
        </p:nvSpPr>
        <p:spPr/>
        <p:txBody>
          <a:bodyPr/>
          <a:lstStyle/>
          <a:p>
            <a:fld id="{961FB7A9-0B83-4292-B353-7A7E1D9DA804}" type="slidenum">
              <a:rPr lang="en-US" smtClean="0"/>
              <a:pPr/>
              <a:t>‹#›</a:t>
            </a:fld>
            <a:endParaRPr lang="en-US"/>
          </a:p>
        </p:txBody>
      </p:sp>
      <p:sp>
        <p:nvSpPr>
          <p:cNvPr id="7" name="Title 6">
            <a:extLst>
              <a:ext uri="{FF2B5EF4-FFF2-40B4-BE49-F238E27FC236}">
                <a16:creationId xmlns:a16="http://schemas.microsoft.com/office/drawing/2014/main" id="{CAC78F1E-F388-1E88-C46F-C91ADA67FB8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92959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AERO information">
    <p:bg>
      <p:bgPr>
        <a:solidFill>
          <a:srgbClr val="F2EAE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5FAEE1-D31E-AD43-8380-78EF771C6312}"/>
              </a:ext>
            </a:extLst>
          </p:cNvPr>
          <p:cNvSpPr txBox="1"/>
          <p:nvPr userDrawn="1"/>
        </p:nvSpPr>
        <p:spPr>
          <a:xfrm>
            <a:off x="5340096" y="2103120"/>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15" name="TextBox 14">
            <a:extLst>
              <a:ext uri="{FF2B5EF4-FFF2-40B4-BE49-F238E27FC236}">
                <a16:creationId xmlns:a16="http://schemas.microsoft.com/office/drawing/2014/main" id="{46A106D2-2836-B842-AE3C-6461B28C06C5}"/>
              </a:ext>
            </a:extLst>
          </p:cNvPr>
          <p:cNvSpPr txBox="1"/>
          <p:nvPr userDrawn="1"/>
        </p:nvSpPr>
        <p:spPr>
          <a:xfrm>
            <a:off x="1161288" y="2039112"/>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6" name="Title 5">
            <a:extLst>
              <a:ext uri="{FF2B5EF4-FFF2-40B4-BE49-F238E27FC236}">
                <a16:creationId xmlns:a16="http://schemas.microsoft.com/office/drawing/2014/main" id="{074092A7-5792-0D40-E9DE-6E2C0E2931A9}"/>
              </a:ext>
            </a:extLst>
          </p:cNvPr>
          <p:cNvSpPr>
            <a:spLocks noGrp="1"/>
          </p:cNvSpPr>
          <p:nvPr>
            <p:ph type="title"/>
          </p:nvPr>
        </p:nvSpPr>
        <p:spPr>
          <a:xfrm>
            <a:off x="610744" y="-1136008"/>
            <a:ext cx="10515600" cy="517430"/>
          </a:xfrm>
        </p:spPr>
        <p:txBody>
          <a:bodyPr/>
          <a:lstStyle/>
          <a:p>
            <a:r>
              <a:rPr lang="en-US"/>
              <a:t>Click to edit Master title style</a:t>
            </a:r>
          </a:p>
        </p:txBody>
      </p:sp>
      <p:sp>
        <p:nvSpPr>
          <p:cNvPr id="7" name="Date Placeholder 6">
            <a:extLst>
              <a:ext uri="{FF2B5EF4-FFF2-40B4-BE49-F238E27FC236}">
                <a16:creationId xmlns:a16="http://schemas.microsoft.com/office/drawing/2014/main" id="{CAE8E6EB-AD49-44C7-1ED4-D4D205EAEAB6}"/>
              </a:ext>
            </a:extLst>
          </p:cNvPr>
          <p:cNvSpPr>
            <a:spLocks noGrp="1"/>
          </p:cNvSpPr>
          <p:nvPr>
            <p:ph type="dt" sz="half" idx="10"/>
          </p:nvPr>
        </p:nvSpPr>
        <p:spPr>
          <a:xfrm>
            <a:off x="635000" y="10867463"/>
            <a:ext cx="2743200" cy="365125"/>
          </a:xfrm>
        </p:spPr>
        <p:txBody>
          <a:bodyPr/>
          <a:lstStyle/>
          <a:p>
            <a:fld id="{F3C0C7AF-A88C-4B6A-A381-ECD1E957DB4D}" type="datetimeFigureOut">
              <a:rPr lang="en-US" smtClean="0"/>
              <a:pPr/>
              <a:t>8/26/2024</a:t>
            </a:fld>
            <a:endParaRPr lang="en-US"/>
          </a:p>
        </p:txBody>
      </p:sp>
      <p:sp>
        <p:nvSpPr>
          <p:cNvPr id="9" name="Footer Placeholder 8">
            <a:extLst>
              <a:ext uri="{FF2B5EF4-FFF2-40B4-BE49-F238E27FC236}">
                <a16:creationId xmlns:a16="http://schemas.microsoft.com/office/drawing/2014/main" id="{5D0D3B76-06B3-1119-1FAB-F92FF879DC23}"/>
              </a:ext>
            </a:extLst>
          </p:cNvPr>
          <p:cNvSpPr>
            <a:spLocks noGrp="1"/>
          </p:cNvSpPr>
          <p:nvPr>
            <p:ph type="ftr" sz="quarter" idx="11"/>
          </p:nvPr>
        </p:nvSpPr>
        <p:spPr>
          <a:xfrm>
            <a:off x="4038600" y="10867463"/>
            <a:ext cx="4114800" cy="365125"/>
          </a:xfrm>
        </p:spPr>
        <p:txBody>
          <a:bodyPr/>
          <a:lstStyle/>
          <a:p>
            <a:endParaRPr lang="en-US"/>
          </a:p>
        </p:txBody>
      </p:sp>
      <p:sp>
        <p:nvSpPr>
          <p:cNvPr id="10" name="Slide Number Placeholder 9">
            <a:extLst>
              <a:ext uri="{FF2B5EF4-FFF2-40B4-BE49-F238E27FC236}">
                <a16:creationId xmlns:a16="http://schemas.microsoft.com/office/drawing/2014/main" id="{7FFD2348-6AA5-CB3C-47EE-7FEE3581D6BB}"/>
              </a:ext>
            </a:extLst>
          </p:cNvPr>
          <p:cNvSpPr>
            <a:spLocks noGrp="1"/>
          </p:cNvSpPr>
          <p:nvPr>
            <p:ph type="sldNum" sz="quarter" idx="12"/>
          </p:nvPr>
        </p:nvSpPr>
        <p:spPr>
          <a:xfrm>
            <a:off x="8813800" y="10867463"/>
            <a:ext cx="2743200" cy="365125"/>
          </a:xfrm>
        </p:spPr>
        <p:txBody>
          <a:bodyPr/>
          <a:lstStyle/>
          <a:p>
            <a:fld id="{961FB7A9-0B83-4292-B353-7A7E1D9DA804}" type="slidenum">
              <a:rPr lang="en-US" smtClean="0"/>
              <a:pPr/>
              <a:t>‹#›</a:t>
            </a:fld>
            <a:endParaRPr lang="en-US"/>
          </a:p>
        </p:txBody>
      </p:sp>
      <p:pic>
        <p:nvPicPr>
          <p:cNvPr id="11" name="Picture 10" descr="This is a resource template created by the Australian Education Research Organisation (AERO) to support teachers and school leaders to create safe and supportive learning environments through effective classroom management.&#10;&#10;AERO acknowledges this resource was made possible by funding from the Australian Government Department of Education through the Engaged Classrooms Through Effective Classroom Management Program.&#10;&#10;CC BY 4.0, except for photographs, the organisation’s logo, branding and trademarks, and content or material provided by third parties, where CC BY 4.0 permissions have not been granted. Published September 2024.">
            <a:extLst>
              <a:ext uri="{FF2B5EF4-FFF2-40B4-BE49-F238E27FC236}">
                <a16:creationId xmlns:a16="http://schemas.microsoft.com/office/drawing/2014/main" id="{4404645A-8789-F154-1828-E0BD5C6A5D60}"/>
              </a:ext>
            </a:extLst>
          </p:cNvPr>
          <p:cNvPicPr>
            <a:picLocks noChangeAspect="1"/>
          </p:cNvPicPr>
          <p:nvPr userDrawn="1"/>
        </p:nvPicPr>
        <p:blipFill>
          <a:blip r:embed="rId2"/>
          <a:srcRect/>
          <a:stretch/>
        </p:blipFill>
        <p:spPr>
          <a:xfrm>
            <a:off x="1124" y="-2250"/>
            <a:ext cx="12185753" cy="6860250"/>
          </a:xfrm>
          <a:prstGeom prst="rect">
            <a:avLst/>
          </a:prstGeom>
        </p:spPr>
      </p:pic>
    </p:spTree>
    <p:extLst>
      <p:ext uri="{BB962C8B-B14F-4D97-AF65-F5344CB8AC3E}">
        <p14:creationId xmlns:p14="http://schemas.microsoft.com/office/powerpoint/2010/main" val="419767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cknowledgement of country title only">
    <p:bg>
      <p:bgPr>
        <a:gradFill flip="none" rotWithShape="1">
          <a:gsLst>
            <a:gs pos="0">
              <a:schemeClr val="accent2"/>
            </a:gs>
            <a:gs pos="100000">
              <a:schemeClr val="accent1">
                <a:alpha val="90000"/>
              </a:schemeClr>
            </a:gs>
          </a:gsLst>
          <a:lin ang="54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5FAEE1-D31E-AD43-8380-78EF771C6312}"/>
              </a:ext>
            </a:extLst>
          </p:cNvPr>
          <p:cNvSpPr txBox="1"/>
          <p:nvPr userDrawn="1"/>
        </p:nvSpPr>
        <p:spPr>
          <a:xfrm>
            <a:off x="5340096" y="2103120"/>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15" name="TextBox 14">
            <a:extLst>
              <a:ext uri="{FF2B5EF4-FFF2-40B4-BE49-F238E27FC236}">
                <a16:creationId xmlns:a16="http://schemas.microsoft.com/office/drawing/2014/main" id="{46A106D2-2836-B842-AE3C-6461B28C06C5}"/>
              </a:ext>
            </a:extLst>
          </p:cNvPr>
          <p:cNvSpPr txBox="1"/>
          <p:nvPr userDrawn="1"/>
        </p:nvSpPr>
        <p:spPr>
          <a:xfrm>
            <a:off x="1161288" y="2039112"/>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2" name="Title 1">
            <a:extLst>
              <a:ext uri="{FF2B5EF4-FFF2-40B4-BE49-F238E27FC236}">
                <a16:creationId xmlns:a16="http://schemas.microsoft.com/office/drawing/2014/main" id="{BDCBA1D8-DEDE-FBF8-5AB4-343CF76C96C2}"/>
              </a:ext>
            </a:extLst>
          </p:cNvPr>
          <p:cNvSpPr>
            <a:spLocks noGrp="1"/>
          </p:cNvSpPr>
          <p:nvPr>
            <p:ph type="title" hasCustomPrompt="1"/>
          </p:nvPr>
        </p:nvSpPr>
        <p:spPr/>
        <p:txBody>
          <a:bodyPr/>
          <a:lstStyle>
            <a:lvl1pPr>
              <a:defRPr>
                <a:solidFill>
                  <a:schemeClr val="bg1"/>
                </a:solidFill>
              </a:defRPr>
            </a:lvl1pPr>
          </a:lstStyle>
          <a:p>
            <a:r>
              <a:rPr lang="en-US" dirty="0"/>
              <a:t>Acknowledgement of Country</a:t>
            </a:r>
          </a:p>
        </p:txBody>
      </p:sp>
      <p:sp>
        <p:nvSpPr>
          <p:cNvPr id="5" name="Date Placeholder 4">
            <a:extLst>
              <a:ext uri="{FF2B5EF4-FFF2-40B4-BE49-F238E27FC236}">
                <a16:creationId xmlns:a16="http://schemas.microsoft.com/office/drawing/2014/main" id="{4D0CCC42-BD07-A6F0-7EBF-2B86B1C279F2}"/>
              </a:ext>
            </a:extLst>
          </p:cNvPr>
          <p:cNvSpPr>
            <a:spLocks noGrp="1"/>
          </p:cNvSpPr>
          <p:nvPr>
            <p:ph type="dt" sz="half" idx="11"/>
          </p:nvPr>
        </p:nvSpPr>
        <p:spPr/>
        <p:txBody>
          <a:bodyPr/>
          <a:lstStyle>
            <a:lvl1pPr>
              <a:defRPr>
                <a:solidFill>
                  <a:schemeClr val="bg1"/>
                </a:solidFill>
              </a:defRPr>
            </a:lvl1pPr>
          </a:lstStyle>
          <a:p>
            <a:fld id="{F3C0C7AF-A88C-4B6A-A381-ECD1E957DB4D}" type="datetimeFigureOut">
              <a:rPr lang="en-US" smtClean="0"/>
              <a:pPr/>
              <a:t>8/26/2024</a:t>
            </a:fld>
            <a:endParaRPr lang="en-US"/>
          </a:p>
        </p:txBody>
      </p:sp>
      <p:sp>
        <p:nvSpPr>
          <p:cNvPr id="7" name="Footer Placeholder 6">
            <a:extLst>
              <a:ext uri="{FF2B5EF4-FFF2-40B4-BE49-F238E27FC236}">
                <a16:creationId xmlns:a16="http://schemas.microsoft.com/office/drawing/2014/main" id="{761C0DBF-51F7-83D5-ABC6-6E2477583453}"/>
              </a:ext>
            </a:extLst>
          </p:cNvPr>
          <p:cNvSpPr>
            <a:spLocks noGrp="1"/>
          </p:cNvSpPr>
          <p:nvPr>
            <p:ph type="ftr" sz="quarter" idx="12"/>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17D4DFA1-CDAD-857F-C5EB-A0E288366C66}"/>
              </a:ext>
            </a:extLst>
          </p:cNvPr>
          <p:cNvSpPr>
            <a:spLocks noGrp="1"/>
          </p:cNvSpPr>
          <p:nvPr>
            <p:ph type="sldNum" sz="quarter" idx="13"/>
          </p:nvPr>
        </p:nvSpPr>
        <p:spPr/>
        <p:txBody>
          <a:bodyPr/>
          <a:lstStyle>
            <a:lvl1pPr>
              <a:defRPr>
                <a:solidFill>
                  <a:schemeClr val="bg1"/>
                </a:solidFill>
              </a:defRPr>
            </a:lvl1pPr>
          </a:lstStyle>
          <a:p>
            <a:fld id="{961FB7A9-0B83-4292-B353-7A7E1D9DA804}" type="slidenum">
              <a:rPr lang="en-US" smtClean="0"/>
              <a:pPr/>
              <a:t>‹#›</a:t>
            </a:fld>
            <a:endParaRPr lang="en-US"/>
          </a:p>
        </p:txBody>
      </p:sp>
      <p:sp>
        <p:nvSpPr>
          <p:cNvPr id="9" name="Text Placeholder 8">
            <a:extLst>
              <a:ext uri="{FF2B5EF4-FFF2-40B4-BE49-F238E27FC236}">
                <a16:creationId xmlns:a16="http://schemas.microsoft.com/office/drawing/2014/main" id="{F8233243-42CA-4F36-F464-2FF4956F3EE9}"/>
              </a:ext>
            </a:extLst>
          </p:cNvPr>
          <p:cNvSpPr>
            <a:spLocks noGrp="1"/>
          </p:cNvSpPr>
          <p:nvPr>
            <p:ph type="body" sz="quarter" idx="14" hasCustomPrompt="1"/>
          </p:nvPr>
        </p:nvSpPr>
        <p:spPr>
          <a:xfrm>
            <a:off x="2343150" y="2195513"/>
            <a:ext cx="7505700" cy="3141662"/>
          </a:xfrm>
        </p:spPr>
        <p:txBody>
          <a:bodyPr anchor="ctr" anchorCtr="0">
            <a:normAutofit/>
          </a:bodyPr>
          <a:lstStyle>
            <a:lvl1pPr algn="ctr">
              <a:defRPr sz="2000">
                <a:solidFill>
                  <a:schemeClr val="bg1"/>
                </a:solidFill>
              </a:defRPr>
            </a:lvl1pPr>
          </a:lstStyle>
          <a:p>
            <a:pPr lvl="0"/>
            <a:r>
              <a:rPr lang="en-US" dirty="0"/>
              <a:t>Type your Acknowledgement here.</a:t>
            </a:r>
          </a:p>
        </p:txBody>
      </p:sp>
    </p:spTree>
    <p:extLst>
      <p:ext uri="{BB962C8B-B14F-4D97-AF65-F5344CB8AC3E}">
        <p14:creationId xmlns:p14="http://schemas.microsoft.com/office/powerpoint/2010/main" val="154902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white background teal 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610A7-8B2A-346F-51EE-FFCDC18A79D6}"/>
              </a:ext>
            </a:extLst>
          </p:cNvPr>
          <p:cNvSpPr/>
          <p:nvPr userDrawn="1"/>
        </p:nvSpPr>
        <p:spPr>
          <a:xfrm>
            <a:off x="741280" y="1413511"/>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3" name="Title 6">
            <a:extLst>
              <a:ext uri="{FF2B5EF4-FFF2-40B4-BE49-F238E27FC236}">
                <a16:creationId xmlns:a16="http://schemas.microsoft.com/office/drawing/2014/main" id="{20DB9035-82C6-A206-FC5C-D94CCD406A81}"/>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4" name="Date Placeholder 3">
            <a:extLst>
              <a:ext uri="{FF2B5EF4-FFF2-40B4-BE49-F238E27FC236}">
                <a16:creationId xmlns:a16="http://schemas.microsoft.com/office/drawing/2014/main" id="{8B4B2FD4-A526-F056-A0E4-DE23C9442D4B}"/>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5" name="Footer Placeholder 4">
            <a:extLst>
              <a:ext uri="{FF2B5EF4-FFF2-40B4-BE49-F238E27FC236}">
                <a16:creationId xmlns:a16="http://schemas.microsoft.com/office/drawing/2014/main" id="{331F1806-275E-6FCA-3E4F-21192AFF8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10347-912A-A301-9A60-09B46C4BA922}"/>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1376378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white backgroun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8A1F9C62-244A-1E82-8903-F84EF1DE40BF}"/>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2" name="Date Placeholder 1">
            <a:extLst>
              <a:ext uri="{FF2B5EF4-FFF2-40B4-BE49-F238E27FC236}">
                <a16:creationId xmlns:a16="http://schemas.microsoft.com/office/drawing/2014/main" id="{2B98F3BD-E842-13B5-81D7-F2417A8CA20D}"/>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3" name="Footer Placeholder 2">
            <a:extLst>
              <a:ext uri="{FF2B5EF4-FFF2-40B4-BE49-F238E27FC236}">
                <a16:creationId xmlns:a16="http://schemas.microsoft.com/office/drawing/2014/main" id="{B67DAC2D-27A1-0263-90F0-064675CE7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9BA6E2-62BB-2222-8660-2AA44CED1254}"/>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37693351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al underline + beige background">
    <p:bg>
      <p:bgPr>
        <a:solidFill>
          <a:srgbClr val="F2EAE0"/>
        </a:solid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68D6A5C-3A57-120A-1005-BAE17D6CEA66}"/>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6" name="Rectangle 5">
            <a:extLst>
              <a:ext uri="{FF2B5EF4-FFF2-40B4-BE49-F238E27FC236}">
                <a16:creationId xmlns:a16="http://schemas.microsoft.com/office/drawing/2014/main" id="{E386A526-87ED-AB51-531A-AF1F187CA5B1}"/>
              </a:ext>
            </a:extLst>
          </p:cNvPr>
          <p:cNvSpPr/>
          <p:nvPr userDrawn="1"/>
        </p:nvSpPr>
        <p:spPr>
          <a:xfrm>
            <a:off x="741280" y="1413511"/>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 name="Date Placeholder 1">
            <a:extLst>
              <a:ext uri="{FF2B5EF4-FFF2-40B4-BE49-F238E27FC236}">
                <a16:creationId xmlns:a16="http://schemas.microsoft.com/office/drawing/2014/main" id="{491A9B4E-3D43-CE49-A325-ACEB7B4CD9FD}"/>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3" name="Footer Placeholder 2">
            <a:extLst>
              <a:ext uri="{FF2B5EF4-FFF2-40B4-BE49-F238E27FC236}">
                <a16:creationId xmlns:a16="http://schemas.microsoft.com/office/drawing/2014/main" id="{0ED47B82-C544-843B-7118-2249F14CE3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643504-4084-4D41-E5D2-149A955A3F80}"/>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3525167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beige background">
    <p:bg>
      <p:bgPr>
        <a:solidFill>
          <a:srgbClr val="F2EAE0"/>
        </a:solid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368D6A5C-3A57-120A-1005-BAE17D6CEA66}"/>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2" name="Date Placeholder 1">
            <a:extLst>
              <a:ext uri="{FF2B5EF4-FFF2-40B4-BE49-F238E27FC236}">
                <a16:creationId xmlns:a16="http://schemas.microsoft.com/office/drawing/2014/main" id="{0BEDD016-8519-E782-47DA-85518C3F2EE8}"/>
              </a:ext>
            </a:extLst>
          </p:cNvPr>
          <p:cNvSpPr>
            <a:spLocks noGrp="1"/>
          </p:cNvSpPr>
          <p:nvPr>
            <p:ph type="dt" sz="half" idx="10"/>
          </p:nvPr>
        </p:nvSpPr>
        <p:spPr/>
        <p:txBody>
          <a:bodyPr/>
          <a:lstStyle/>
          <a:p>
            <a:fld id="{F3C0C7AF-A88C-4B6A-A381-ECD1E957DB4D}" type="datetimeFigureOut">
              <a:rPr lang="en-US" smtClean="0"/>
              <a:pPr/>
              <a:t>8/26/2024</a:t>
            </a:fld>
            <a:endParaRPr lang="en-US"/>
          </a:p>
        </p:txBody>
      </p:sp>
      <p:sp>
        <p:nvSpPr>
          <p:cNvPr id="3" name="Footer Placeholder 2">
            <a:extLst>
              <a:ext uri="{FF2B5EF4-FFF2-40B4-BE49-F238E27FC236}">
                <a16:creationId xmlns:a16="http://schemas.microsoft.com/office/drawing/2014/main" id="{156E77BF-D949-8921-3E17-D8971B5E82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46F611-0176-5947-6D89-1A4895AC3311}"/>
              </a:ext>
            </a:extLst>
          </p:cNvPr>
          <p:cNvSpPr>
            <a:spLocks noGrp="1"/>
          </p:cNvSpPr>
          <p:nvPr>
            <p:ph type="sldNum" sz="quarter" idx="12"/>
          </p:nvPr>
        </p:nvSpPr>
        <p:spPr/>
        <p:txBody>
          <a:bodyPr/>
          <a:lstStyle/>
          <a:p>
            <a:fld id="{961FB7A9-0B83-4292-B353-7A7E1D9DA804}" type="slidenum">
              <a:rPr lang="en-US" smtClean="0"/>
              <a:pPr/>
              <a:t>‹#›</a:t>
            </a:fld>
            <a:endParaRPr lang="en-US"/>
          </a:p>
        </p:txBody>
      </p:sp>
    </p:spTree>
    <p:extLst>
      <p:ext uri="{BB962C8B-B14F-4D97-AF65-F5344CB8AC3E}">
        <p14:creationId xmlns:p14="http://schemas.microsoft.com/office/powerpoint/2010/main" val="1982809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teal background white line">
    <p:bg>
      <p:bgPr>
        <a:solidFill>
          <a:srgbClr val="01838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610A7-8B2A-346F-51EE-FFCDC18A79D6}"/>
              </a:ext>
            </a:extLst>
          </p:cNvPr>
          <p:cNvSpPr/>
          <p:nvPr userDrawn="1"/>
        </p:nvSpPr>
        <p:spPr>
          <a:xfrm>
            <a:off x="741280" y="1413511"/>
            <a:ext cx="445234" cy="61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 name="Title 6">
            <a:extLst>
              <a:ext uri="{FF2B5EF4-FFF2-40B4-BE49-F238E27FC236}">
                <a16:creationId xmlns:a16="http://schemas.microsoft.com/office/drawing/2014/main" id="{F9D60F97-4F9D-6DDC-E046-79635993C0FE}"/>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bg1"/>
                </a:solidFill>
                <a:latin typeface="Montserrat SemiBold" panose="00000700000000000000" pitchFamily="2" charset="0"/>
              </a:defRPr>
            </a:lvl1pPr>
          </a:lstStyle>
          <a:p>
            <a:r>
              <a:rPr lang="en-US"/>
              <a:t>Click to add title</a:t>
            </a:r>
          </a:p>
        </p:txBody>
      </p:sp>
      <p:sp>
        <p:nvSpPr>
          <p:cNvPr id="3" name="Date Placeholder 2">
            <a:extLst>
              <a:ext uri="{FF2B5EF4-FFF2-40B4-BE49-F238E27FC236}">
                <a16:creationId xmlns:a16="http://schemas.microsoft.com/office/drawing/2014/main" id="{4EE795ED-F5DB-A2CA-68C6-5014DEB4F0B6}"/>
              </a:ext>
            </a:extLst>
          </p:cNvPr>
          <p:cNvSpPr>
            <a:spLocks noGrp="1"/>
          </p:cNvSpPr>
          <p:nvPr>
            <p:ph type="dt" sz="half" idx="10"/>
          </p:nvPr>
        </p:nvSpPr>
        <p:spPr/>
        <p:txBody>
          <a:bodyPr/>
          <a:lstStyle>
            <a:lvl1pPr>
              <a:defRPr>
                <a:solidFill>
                  <a:schemeClr val="bg1"/>
                </a:solidFill>
              </a:defRPr>
            </a:lvl1pPr>
          </a:lstStyle>
          <a:p>
            <a:fld id="{F3C0C7AF-A88C-4B6A-A381-ECD1E957DB4D}" type="datetimeFigureOut">
              <a:rPr lang="en-US" smtClean="0"/>
              <a:pPr/>
              <a:t>8/26/2024</a:t>
            </a:fld>
            <a:endParaRPr lang="en-US"/>
          </a:p>
        </p:txBody>
      </p:sp>
      <p:sp>
        <p:nvSpPr>
          <p:cNvPr id="4" name="Footer Placeholder 3">
            <a:extLst>
              <a:ext uri="{FF2B5EF4-FFF2-40B4-BE49-F238E27FC236}">
                <a16:creationId xmlns:a16="http://schemas.microsoft.com/office/drawing/2014/main" id="{8516F67F-3508-20E9-B233-AA8F259AA98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BBFB4B1D-58AC-2899-36D3-136E2E314B8E}"/>
              </a:ext>
            </a:extLst>
          </p:cNvPr>
          <p:cNvSpPr>
            <a:spLocks noGrp="1"/>
          </p:cNvSpPr>
          <p:nvPr>
            <p:ph type="sldNum" sz="quarter" idx="12"/>
          </p:nvPr>
        </p:nvSpPr>
        <p:spPr/>
        <p:txBody>
          <a:bodyPr/>
          <a:lstStyle>
            <a:lvl1pPr>
              <a:defRPr>
                <a:solidFill>
                  <a:schemeClr val="bg1"/>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2951054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teal background and textbox">
    <p:bg>
      <p:bgPr>
        <a:solidFill>
          <a:srgbClr val="01838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C43BE73-9F53-4B62-873C-CE7ADCBA46CE}"/>
              </a:ext>
            </a:extLst>
          </p:cNvPr>
          <p:cNvSpPr>
            <a:spLocks noGrp="1"/>
          </p:cNvSpPr>
          <p:nvPr>
            <p:ph type="pic" sz="quarter" idx="10"/>
          </p:nvPr>
        </p:nvSpPr>
        <p:spPr>
          <a:xfrm>
            <a:off x="652990" y="1686088"/>
            <a:ext cx="4562475" cy="4264922"/>
          </a:xfrm>
          <a:custGeom>
            <a:avLst/>
            <a:gdLst>
              <a:gd name="connsiteX0" fmla="*/ 0 w 4562475"/>
              <a:gd name="connsiteY0" fmla="*/ 0 h 4264922"/>
              <a:gd name="connsiteX1" fmla="*/ 4562475 w 4562475"/>
              <a:gd name="connsiteY1" fmla="*/ 0 h 4264922"/>
              <a:gd name="connsiteX2" fmla="*/ 4562475 w 4562475"/>
              <a:gd name="connsiteY2" fmla="*/ 4264922 h 4264922"/>
              <a:gd name="connsiteX3" fmla="*/ 0 w 4562475"/>
              <a:gd name="connsiteY3" fmla="*/ 4264922 h 4264922"/>
            </a:gdLst>
            <a:ahLst/>
            <a:cxnLst>
              <a:cxn ang="0">
                <a:pos x="connsiteX0" y="connsiteY0"/>
              </a:cxn>
              <a:cxn ang="0">
                <a:pos x="connsiteX1" y="connsiteY1"/>
              </a:cxn>
              <a:cxn ang="0">
                <a:pos x="connsiteX2" y="connsiteY2"/>
              </a:cxn>
              <a:cxn ang="0">
                <a:pos x="connsiteX3" y="connsiteY3"/>
              </a:cxn>
            </a:cxnLst>
            <a:rect l="l" t="t" r="r" b="b"/>
            <a:pathLst>
              <a:path w="4562475" h="4264922">
                <a:moveTo>
                  <a:pt x="0" y="0"/>
                </a:moveTo>
                <a:lnTo>
                  <a:pt x="4562475" y="0"/>
                </a:lnTo>
                <a:lnTo>
                  <a:pt x="4562475" y="4264922"/>
                </a:lnTo>
                <a:lnTo>
                  <a:pt x="0" y="4264922"/>
                </a:lnTo>
                <a:close/>
              </a:path>
            </a:pathLst>
          </a:custGeom>
        </p:spPr>
        <p:txBody>
          <a:bodyPr wrap="square">
            <a:noAutofit/>
          </a:bodyPr>
          <a:lstStyle>
            <a:lvl1pPr>
              <a:defRPr sz="2000" b="0" i="0">
                <a:solidFill>
                  <a:schemeClr val="bg1"/>
                </a:solidFill>
                <a:latin typeface="Montserrat" pitchFamily="2" charset="77"/>
              </a:defRPr>
            </a:lvl1pPr>
          </a:lstStyle>
          <a:p>
            <a:r>
              <a:rPr lang="en-US"/>
              <a:t>Click icon to add picture</a:t>
            </a:r>
          </a:p>
        </p:txBody>
      </p:sp>
      <p:sp>
        <p:nvSpPr>
          <p:cNvPr id="6" name="Title 6">
            <a:extLst>
              <a:ext uri="{FF2B5EF4-FFF2-40B4-BE49-F238E27FC236}">
                <a16:creationId xmlns:a16="http://schemas.microsoft.com/office/drawing/2014/main" id="{678893EF-0B03-484B-B497-54328BC98EF2}"/>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bg1"/>
                </a:solidFill>
                <a:latin typeface="Montserrat SemiBold" panose="00000700000000000000" pitchFamily="2" charset="0"/>
              </a:defRPr>
            </a:lvl1pPr>
          </a:lstStyle>
          <a:p>
            <a:r>
              <a:rPr lang="en-US"/>
              <a:t>Click to add title</a:t>
            </a:r>
          </a:p>
        </p:txBody>
      </p:sp>
      <p:sp>
        <p:nvSpPr>
          <p:cNvPr id="2" name="Date Placeholder 1">
            <a:extLst>
              <a:ext uri="{FF2B5EF4-FFF2-40B4-BE49-F238E27FC236}">
                <a16:creationId xmlns:a16="http://schemas.microsoft.com/office/drawing/2014/main" id="{F89CF150-A56F-3EC2-735A-9DE1FFC3821D}"/>
              </a:ext>
            </a:extLst>
          </p:cNvPr>
          <p:cNvSpPr>
            <a:spLocks noGrp="1"/>
          </p:cNvSpPr>
          <p:nvPr>
            <p:ph type="dt" sz="half" idx="11"/>
          </p:nvPr>
        </p:nvSpPr>
        <p:spPr/>
        <p:txBody>
          <a:bodyPr/>
          <a:lstStyle>
            <a:lvl1pPr>
              <a:defRPr>
                <a:solidFill>
                  <a:schemeClr val="bg1"/>
                </a:solidFill>
              </a:defRPr>
            </a:lvl1pPr>
          </a:lstStyle>
          <a:p>
            <a:fld id="{F3C0C7AF-A88C-4B6A-A381-ECD1E957DB4D}" type="datetimeFigureOut">
              <a:rPr lang="en-US" smtClean="0"/>
              <a:pPr/>
              <a:t>8/26/2024</a:t>
            </a:fld>
            <a:endParaRPr lang="en-US"/>
          </a:p>
        </p:txBody>
      </p:sp>
      <p:sp>
        <p:nvSpPr>
          <p:cNvPr id="3" name="Footer Placeholder 2">
            <a:extLst>
              <a:ext uri="{FF2B5EF4-FFF2-40B4-BE49-F238E27FC236}">
                <a16:creationId xmlns:a16="http://schemas.microsoft.com/office/drawing/2014/main" id="{F580F095-861B-D0D9-A975-574FC00C5BE4}"/>
              </a:ext>
            </a:extLst>
          </p:cNvPr>
          <p:cNvSpPr>
            <a:spLocks noGrp="1"/>
          </p:cNvSpPr>
          <p:nvPr>
            <p:ph type="ftr" sz="quarter" idx="12"/>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0FC79C52-3F67-50C8-DD82-02BD49544005}"/>
              </a:ext>
            </a:extLst>
          </p:cNvPr>
          <p:cNvSpPr>
            <a:spLocks noGrp="1"/>
          </p:cNvSpPr>
          <p:nvPr>
            <p:ph type="sldNum" sz="quarter" idx="13"/>
          </p:nvPr>
        </p:nvSpPr>
        <p:spPr/>
        <p:txBody>
          <a:bodyPr/>
          <a:lstStyle>
            <a:lvl1pPr>
              <a:defRPr>
                <a:solidFill>
                  <a:schemeClr val="bg1"/>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253309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navy background white lin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610A7-8B2A-346F-51EE-FFCDC18A79D6}"/>
              </a:ext>
            </a:extLst>
          </p:cNvPr>
          <p:cNvSpPr/>
          <p:nvPr userDrawn="1"/>
        </p:nvSpPr>
        <p:spPr>
          <a:xfrm>
            <a:off x="741280" y="1413511"/>
            <a:ext cx="445234" cy="613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 name="Title 6">
            <a:extLst>
              <a:ext uri="{FF2B5EF4-FFF2-40B4-BE49-F238E27FC236}">
                <a16:creationId xmlns:a16="http://schemas.microsoft.com/office/drawing/2014/main" id="{0168010B-2582-F39A-01FB-EBCA55341B2B}"/>
              </a:ext>
            </a:extLst>
          </p:cNvPr>
          <p:cNvSpPr>
            <a:spLocks noGrp="1"/>
          </p:cNvSpPr>
          <p:nvPr>
            <p:ph type="title" hasCustomPrompt="1"/>
          </p:nvPr>
        </p:nvSpPr>
        <p:spPr>
          <a:xfrm>
            <a:off x="612255" y="403210"/>
            <a:ext cx="10922000" cy="760567"/>
          </a:xfrm>
          <a:prstGeom prst="rect">
            <a:avLst/>
          </a:prstGeom>
        </p:spPr>
        <p:txBody>
          <a:bodyPr/>
          <a:lstStyle>
            <a:lvl1pPr algn="l">
              <a:defRPr sz="2800" spc="0" baseline="0">
                <a:solidFill>
                  <a:schemeClr val="tx1"/>
                </a:solidFill>
                <a:latin typeface="Montserrat SemiBold" panose="00000700000000000000" pitchFamily="2" charset="0"/>
              </a:defRPr>
            </a:lvl1pPr>
          </a:lstStyle>
          <a:p>
            <a:r>
              <a:rPr lang="en-US"/>
              <a:t>Click to add title</a:t>
            </a:r>
          </a:p>
        </p:txBody>
      </p:sp>
      <p:sp>
        <p:nvSpPr>
          <p:cNvPr id="3" name="Date Placeholder 2">
            <a:extLst>
              <a:ext uri="{FF2B5EF4-FFF2-40B4-BE49-F238E27FC236}">
                <a16:creationId xmlns:a16="http://schemas.microsoft.com/office/drawing/2014/main" id="{19796D80-38DC-AEA7-92A8-5FB162E77994}"/>
              </a:ext>
            </a:extLst>
          </p:cNvPr>
          <p:cNvSpPr>
            <a:spLocks noGrp="1"/>
          </p:cNvSpPr>
          <p:nvPr>
            <p:ph type="dt" sz="half" idx="10"/>
          </p:nvPr>
        </p:nvSpPr>
        <p:spPr/>
        <p:txBody>
          <a:bodyPr/>
          <a:lstStyle>
            <a:lvl1pPr>
              <a:defRPr>
                <a:solidFill>
                  <a:schemeClr val="tx1"/>
                </a:solidFill>
              </a:defRPr>
            </a:lvl1pPr>
          </a:lstStyle>
          <a:p>
            <a:fld id="{F3C0C7AF-A88C-4B6A-A381-ECD1E957DB4D}" type="datetimeFigureOut">
              <a:rPr lang="en-US" smtClean="0"/>
              <a:pPr/>
              <a:t>8/26/2024</a:t>
            </a:fld>
            <a:endParaRPr lang="en-US"/>
          </a:p>
        </p:txBody>
      </p:sp>
      <p:sp>
        <p:nvSpPr>
          <p:cNvPr id="4" name="Footer Placeholder 3">
            <a:extLst>
              <a:ext uri="{FF2B5EF4-FFF2-40B4-BE49-F238E27FC236}">
                <a16:creationId xmlns:a16="http://schemas.microsoft.com/office/drawing/2014/main" id="{49EC3211-2892-A704-E33F-1991BEF686A0}"/>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B514131-4F3B-6547-3566-7E29DA97E9C0}"/>
              </a:ext>
            </a:extLst>
          </p:cNvPr>
          <p:cNvSpPr>
            <a:spLocks noGrp="1"/>
          </p:cNvSpPr>
          <p:nvPr>
            <p:ph type="sldNum" sz="quarter" idx="12"/>
          </p:nvPr>
        </p:nvSpPr>
        <p:spPr/>
        <p:txBody>
          <a:bodyPr/>
          <a:lstStyle>
            <a:lvl1pPr>
              <a:defRPr>
                <a:solidFill>
                  <a:schemeClr val="tx1"/>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17514012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890C6-70FB-1141-ACB3-AECD84C25B97}"/>
              </a:ext>
            </a:extLst>
          </p:cNvPr>
          <p:cNvSpPr>
            <a:spLocks noGrp="1"/>
          </p:cNvSpPr>
          <p:nvPr>
            <p:ph type="body" idx="1"/>
          </p:nvPr>
        </p:nvSpPr>
        <p:spPr>
          <a:xfrm>
            <a:off x="635000" y="1825625"/>
            <a:ext cx="10922000" cy="4351338"/>
          </a:xfrm>
          <a:prstGeom prst="rect">
            <a:avLst/>
          </a:prstGeom>
        </p:spPr>
        <p:txBody>
          <a:bodyPr vert="horz" lIns="91440" tIns="45720" rIns="91440" bIns="45720" rtlCol="0">
            <a:normAutofit/>
          </a:bodyPr>
          <a:lstStyle/>
          <a:p>
            <a:pPr lvl="0"/>
            <a:r>
              <a:rPr lang="en-GB" dirty="0"/>
              <a:t>Normal text: Montserrat 18pt</a:t>
            </a:r>
          </a:p>
          <a:p>
            <a:pPr lvl="1"/>
            <a:r>
              <a:rPr lang="en-GB" dirty="0"/>
              <a:t>Bullet 2: Montserrat 18pt</a:t>
            </a:r>
          </a:p>
          <a:p>
            <a:pPr lvl="2"/>
            <a:r>
              <a:rPr lang="en-GB" dirty="0"/>
              <a:t>Bullet 3: Montserrat 18pt</a:t>
            </a:r>
          </a:p>
          <a:p>
            <a:pPr lvl="3"/>
            <a:r>
              <a:rPr lang="en-GB" dirty="0"/>
              <a:t>Bullet 4 Montserrat 18pt</a:t>
            </a:r>
          </a:p>
          <a:p>
            <a:pPr lvl="4"/>
            <a:r>
              <a:rPr lang="en-GB" dirty="0"/>
              <a:t>Bullet 5: Montserrat 18pt	</a:t>
            </a:r>
            <a:endParaRPr lang="en-US" dirty="0"/>
          </a:p>
        </p:txBody>
      </p:sp>
      <p:sp>
        <p:nvSpPr>
          <p:cNvPr id="2" name="Title Placeholder 1">
            <a:extLst>
              <a:ext uri="{FF2B5EF4-FFF2-40B4-BE49-F238E27FC236}">
                <a16:creationId xmlns:a16="http://schemas.microsoft.com/office/drawing/2014/main" id="{68B87143-A6FB-0B40-9EBA-991BAD862D66}"/>
              </a:ext>
            </a:extLst>
          </p:cNvPr>
          <p:cNvSpPr>
            <a:spLocks noGrp="1"/>
          </p:cNvSpPr>
          <p:nvPr>
            <p:ph type="title"/>
          </p:nvPr>
        </p:nvSpPr>
        <p:spPr>
          <a:xfrm>
            <a:off x="610744" y="524349"/>
            <a:ext cx="10515600" cy="51743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EB64555-C848-A042-6EF9-5A43B49200C2}"/>
              </a:ext>
            </a:extLst>
          </p:cNvPr>
          <p:cNvSpPr>
            <a:spLocks noGrp="1"/>
          </p:cNvSpPr>
          <p:nvPr>
            <p:ph type="dt" sz="half" idx="2"/>
          </p:nvPr>
        </p:nvSpPr>
        <p:spPr>
          <a:xfrm>
            <a:off x="635000" y="6356350"/>
            <a:ext cx="2743200" cy="365125"/>
          </a:xfrm>
          <a:prstGeom prst="rect">
            <a:avLst/>
          </a:prstGeom>
        </p:spPr>
        <p:txBody>
          <a:bodyPr vert="horz" lIns="91440" tIns="45720" rIns="91440" bIns="45720" rtlCol="0" anchor="ctr"/>
          <a:lstStyle>
            <a:lvl1pPr algn="l">
              <a:defRPr sz="1100">
                <a:solidFill>
                  <a:schemeClr val="accent6"/>
                </a:solidFill>
              </a:defRPr>
            </a:lvl1pPr>
          </a:lstStyle>
          <a:p>
            <a:fld id="{F3C0C7AF-A88C-4B6A-A381-ECD1E957DB4D}" type="datetimeFigureOut">
              <a:rPr lang="en-US" smtClean="0"/>
              <a:pPr/>
              <a:t>8/26/2024</a:t>
            </a:fld>
            <a:endParaRPr lang="en-US"/>
          </a:p>
        </p:txBody>
      </p:sp>
      <p:sp>
        <p:nvSpPr>
          <p:cNvPr id="5" name="Footer Placeholder 4">
            <a:extLst>
              <a:ext uri="{FF2B5EF4-FFF2-40B4-BE49-F238E27FC236}">
                <a16:creationId xmlns:a16="http://schemas.microsoft.com/office/drawing/2014/main" id="{8C23CCF1-83E6-A462-173F-03C7FCCB5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accent6"/>
                </a:solidFill>
              </a:defRPr>
            </a:lvl1pPr>
          </a:lstStyle>
          <a:p>
            <a:endParaRPr lang="en-US"/>
          </a:p>
        </p:txBody>
      </p:sp>
      <p:sp>
        <p:nvSpPr>
          <p:cNvPr id="6" name="Slide Number Placeholder 5">
            <a:extLst>
              <a:ext uri="{FF2B5EF4-FFF2-40B4-BE49-F238E27FC236}">
                <a16:creationId xmlns:a16="http://schemas.microsoft.com/office/drawing/2014/main" id="{86D600A1-0D61-92F2-A934-3760F746EDB2}"/>
              </a:ext>
            </a:extLst>
          </p:cNvPr>
          <p:cNvSpPr>
            <a:spLocks noGrp="1"/>
          </p:cNvSpPr>
          <p:nvPr>
            <p:ph type="sldNum" sz="quarter" idx="4"/>
          </p:nvPr>
        </p:nvSpPr>
        <p:spPr>
          <a:xfrm>
            <a:off x="8813800" y="6356350"/>
            <a:ext cx="2743200" cy="365125"/>
          </a:xfrm>
          <a:prstGeom prst="rect">
            <a:avLst/>
          </a:prstGeom>
        </p:spPr>
        <p:txBody>
          <a:bodyPr vert="horz" lIns="91440" tIns="45720" rIns="91440" bIns="45720" rtlCol="0" anchor="ctr"/>
          <a:lstStyle>
            <a:lvl1pPr algn="r">
              <a:defRPr sz="1100">
                <a:solidFill>
                  <a:schemeClr val="accent6"/>
                </a:solidFill>
              </a:defRPr>
            </a:lvl1pPr>
          </a:lstStyle>
          <a:p>
            <a:fld id="{961FB7A9-0B83-4292-B353-7A7E1D9DA804}" type="slidenum">
              <a:rPr lang="en-US" smtClean="0"/>
              <a:pPr/>
              <a:t>‹#›</a:t>
            </a:fld>
            <a:endParaRPr lang="en-US"/>
          </a:p>
        </p:txBody>
      </p:sp>
    </p:spTree>
    <p:extLst>
      <p:ext uri="{BB962C8B-B14F-4D97-AF65-F5344CB8AC3E}">
        <p14:creationId xmlns:p14="http://schemas.microsoft.com/office/powerpoint/2010/main" val="362557630"/>
      </p:ext>
    </p:extLst>
  </p:cSld>
  <p:clrMap bg1="lt1" tx1="dk1" bg2="lt2" tx2="dk2" accent1="accent1" accent2="accent2" accent3="accent3" accent4="accent4" accent5="accent5" accent6="accent6" hlink="hlink" folHlink="folHlink"/>
  <p:sldLayoutIdLst>
    <p:sldLayoutId id="2147483913" r:id="rId1"/>
    <p:sldLayoutId id="2147483904" r:id="rId2"/>
    <p:sldLayoutId id="2147483906" r:id="rId3"/>
    <p:sldLayoutId id="2147483836" r:id="rId4"/>
    <p:sldLayoutId id="2147483910" r:id="rId5"/>
    <p:sldLayoutId id="2147483911" r:id="rId6"/>
    <p:sldLayoutId id="2147483907" r:id="rId7"/>
    <p:sldLayoutId id="2147483845" r:id="rId8"/>
    <p:sldLayoutId id="2147483909" r:id="rId9"/>
    <p:sldLayoutId id="2147483908" r:id="rId10"/>
    <p:sldLayoutId id="2147483726" r:id="rId11"/>
    <p:sldLayoutId id="2147483912" r:id="rId12"/>
    <p:sldLayoutId id="2147483905" r:id="rId13"/>
  </p:sldLayoutIdLst>
  <p:hf hdr="0" ftr="0" dt="0"/>
  <p:txStyles>
    <p:titleStyle>
      <a:lvl1pPr algn="l" defTabSz="914400" rtl="0" eaLnBrk="1" latinLnBrk="0" hangingPunct="1">
        <a:lnSpc>
          <a:spcPct val="90000"/>
        </a:lnSpc>
        <a:spcBef>
          <a:spcPct val="0"/>
        </a:spcBef>
        <a:buNone/>
        <a:defRPr sz="2800" b="0" i="0" kern="1800" spc="0" baseline="0">
          <a:solidFill>
            <a:schemeClr val="tx1"/>
          </a:solidFill>
          <a:latin typeface="Montserrat SemiBold" panose="00000700000000000000" pitchFamily="2" charset="0"/>
          <a:ea typeface="+mj-ea"/>
          <a:cs typeface="+mj-cs"/>
        </a:defRPr>
      </a:lvl1pPr>
    </p:titleStyle>
    <p:bodyStyle>
      <a:lvl1pPr marL="0" indent="0" algn="l" defTabSz="914400" rtl="0" eaLnBrk="1" latinLnBrk="0" hangingPunct="1">
        <a:lnSpc>
          <a:spcPct val="150000"/>
        </a:lnSpc>
        <a:spcBef>
          <a:spcPts val="1000"/>
        </a:spcBef>
        <a:spcAft>
          <a:spcPts val="600"/>
        </a:spcAft>
        <a:buFontTx/>
        <a:buNone/>
        <a:defRPr sz="1800" b="0" i="0" kern="1200" baseline="0">
          <a:solidFill>
            <a:schemeClr val="tx1"/>
          </a:solidFill>
          <a:latin typeface="Montserrat" panose="00000500000000000000" pitchFamily="2" charset="0"/>
          <a:ea typeface="+mn-ea"/>
          <a:cs typeface="+mn-cs"/>
        </a:defRPr>
      </a:lvl1pPr>
      <a:lvl2pPr marL="0" indent="-180000" algn="l" defTabSz="914400" rtl="0" eaLnBrk="1" latinLnBrk="0" hangingPunct="1">
        <a:lnSpc>
          <a:spcPct val="150000"/>
        </a:lnSpc>
        <a:spcBef>
          <a:spcPts val="500"/>
        </a:spcBef>
        <a:spcAft>
          <a:spcPts val="600"/>
        </a:spcAft>
        <a:buClr>
          <a:schemeClr val="accent1"/>
        </a:buClr>
        <a:buFont typeface="Arial" panose="020B0604020202020204" pitchFamily="34" charset="0"/>
        <a:buChar char="•"/>
        <a:defRPr sz="1800" kern="1200" baseline="0">
          <a:solidFill>
            <a:schemeClr val="tx1"/>
          </a:solidFill>
          <a:latin typeface="Montserrat" panose="00000500000000000000" pitchFamily="2" charset="0"/>
          <a:ea typeface="+mn-ea"/>
          <a:cs typeface="+mn-cs"/>
        </a:defRPr>
      </a:lvl2pPr>
      <a:lvl3pPr marL="360000" indent="-216000" algn="l" defTabSz="914400" rtl="0" eaLnBrk="1" latinLnBrk="0" hangingPunct="1">
        <a:lnSpc>
          <a:spcPct val="150000"/>
        </a:lnSpc>
        <a:spcBef>
          <a:spcPts val="500"/>
        </a:spcBef>
        <a:spcAft>
          <a:spcPts val="600"/>
        </a:spcAft>
        <a:buClr>
          <a:schemeClr val="accent1"/>
        </a:buClr>
        <a:buFont typeface="Helvetica" pitchFamily="2" charset="0"/>
        <a:buChar char="−"/>
        <a:defRPr sz="1800" kern="1200" baseline="0">
          <a:solidFill>
            <a:schemeClr val="tx1"/>
          </a:solidFill>
          <a:latin typeface="Montserrat" panose="00000500000000000000" pitchFamily="2" charset="0"/>
          <a:ea typeface="+mn-ea"/>
          <a:cs typeface="+mn-cs"/>
        </a:defRPr>
      </a:lvl3pPr>
      <a:lvl4pPr marL="540000" indent="-180000" algn="l" defTabSz="914400" rtl="0" eaLnBrk="1" latinLnBrk="0" hangingPunct="1">
        <a:lnSpc>
          <a:spcPct val="150000"/>
        </a:lnSpc>
        <a:spcBef>
          <a:spcPts val="500"/>
        </a:spcBef>
        <a:spcAft>
          <a:spcPts val="600"/>
        </a:spcAft>
        <a:buClr>
          <a:schemeClr val="accent1"/>
        </a:buClr>
        <a:buSzPct val="100000"/>
        <a:buFont typeface="Montserrat" panose="00000500000000000000" pitchFamily="2" charset="0"/>
        <a:buChar char="&gt;"/>
        <a:defRPr sz="1800" kern="1200" baseline="0">
          <a:solidFill>
            <a:schemeClr val="tx1"/>
          </a:solidFill>
          <a:latin typeface="Montserrat" panose="00000500000000000000" pitchFamily="2" charset="0"/>
          <a:ea typeface="+mn-ea"/>
          <a:cs typeface="+mn-cs"/>
        </a:defRPr>
      </a:lvl4pPr>
      <a:lvl5pPr marL="720000" indent="-162000" algn="l" defTabSz="914400" rtl="0" eaLnBrk="1" latinLnBrk="0" hangingPunct="1">
        <a:lnSpc>
          <a:spcPct val="150000"/>
        </a:lnSpc>
        <a:spcBef>
          <a:spcPts val="500"/>
        </a:spcBef>
        <a:spcAft>
          <a:spcPts val="600"/>
        </a:spcAft>
        <a:buClr>
          <a:schemeClr val="accent1"/>
        </a:buClr>
        <a:buSzPct val="100000"/>
        <a:buFont typeface="Courier New" panose="02070309020205020404" pitchFamily="49" charset="0"/>
        <a:buChar char="o"/>
        <a:defRPr sz="1800" kern="1200" baseline="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edresearch.edu.au/guides-resources/practice-resources/classroom-management-professional-learning-resource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istockphoto.com/photo/following-the-teachers-instructions-gm1457977090-49265300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istockphoto.com/portfolio/JohnnyGrei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istockphoto.com/photo/primary-school-students-putting-up-chairs-at-the-end-of-class-gm858591766-144382547"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istockphoto.com/photo/elementary-school-children-in-classroom-during-lesson-gm534576621-534576621"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www.istockphoto.com/photo/high-school-lesson-gm641755290-116387125"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hyperlink" Target="https://www.istockphoto.com/portfolio/SolStoc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istockphoto.com/portfolio/JohnnyGrei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www.istockphoto.com/portfolio/DGLimage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hyperlink" Target="http://www.edresearch.edu.au/classroom-management-handbook" TargetMode="External"/><Relationship Id="rId5" Type="http://schemas.openxmlformats.org/officeDocument/2006/relationships/image" Target="../media/image25.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26300/ajht-4d94"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hyperlink" Target="https://www.edresearch.edu.au/research/research-reports/effectively-managing-classrooms-create-safe-and-supportive-learning-environments" TargetMode="External"/><Relationship Id="rId4" Type="http://schemas.openxmlformats.org/officeDocument/2006/relationships/hyperlink" Target="https://www.edresearch.edu.au/guides-resources/practice-resources/foundational-classroom-management-resources-handbook"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www.istockphoto.com/portfolio/monkeybusinessimage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31237-23CA-8103-0F37-215A1545BD47}"/>
              </a:ext>
            </a:extLst>
          </p:cNvPr>
          <p:cNvSpPr>
            <a:spLocks noGrp="1"/>
          </p:cNvSpPr>
          <p:nvPr>
            <p:ph type="title" idx="4294967295"/>
          </p:nvPr>
        </p:nvSpPr>
        <p:spPr>
          <a:xfrm>
            <a:off x="656948" y="624530"/>
            <a:ext cx="9362951" cy="21200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j-lt"/>
                <a:ea typeface="Lato Bold" panose="020F0502020204030203" pitchFamily="34" charset="0"/>
                <a:cs typeface="Lato Bold" panose="020F0502020204030203" pitchFamily="34" charset="0"/>
              </a:rPr>
              <a:t>Before using this slide deck, please read AERO's practice resource, </a:t>
            </a:r>
            <a:r>
              <a:rPr kumimoji="0" lang="en-US" sz="2800" b="1" i="0" u="sng" strike="noStrike" kern="1200" cap="none" spc="0" normalizeH="0" baseline="0" noProof="0" dirty="0">
                <a:ln>
                  <a:noFill/>
                </a:ln>
                <a:solidFill>
                  <a:schemeClr val="bg1"/>
                </a:solidFill>
                <a:effectLst/>
                <a:uLnTx/>
                <a:uFillTx/>
                <a:latin typeface="+mj-lt"/>
                <a:ea typeface="Lato Bold" panose="020F0502020204030203" pitchFamily="34" charset="0"/>
                <a:cs typeface="Lato Bold" panose="020F0502020204030203" pitchFamily="34" charset="0"/>
                <a:hlinkClick r:id="rId3"/>
              </a:rPr>
              <a:t>A Whole School Approach to Classroom Management: Facilitation Guide</a:t>
            </a:r>
            <a:r>
              <a:rPr kumimoji="0" lang="en-US" sz="2800" b="0" i="0" u="none" strike="noStrike" kern="1200" cap="none" spc="0" normalizeH="0" baseline="0" noProof="0" dirty="0">
                <a:ln>
                  <a:noFill/>
                </a:ln>
                <a:solidFill>
                  <a:schemeClr val="bg1"/>
                </a:solidFill>
                <a:effectLst/>
                <a:uLnTx/>
                <a:uFillTx/>
                <a:latin typeface="+mj-lt"/>
                <a:ea typeface="Lato Bold" panose="020F0502020204030203" pitchFamily="34" charset="0"/>
                <a:cs typeface="Lato Bold" panose="020F0502020204030203" pitchFamily="34" charset="0"/>
              </a:rPr>
              <a:t>, and follow the instructions for preparing this slide deck.</a:t>
            </a:r>
            <a:endParaRPr kumimoji="0" lang="en-US" sz="2800" b="1" i="0" u="none" strike="noStrike" kern="1200" cap="none" spc="0" normalizeH="0" baseline="0" noProof="0" dirty="0">
              <a:ln>
                <a:noFill/>
              </a:ln>
              <a:solidFill>
                <a:schemeClr val="bg1"/>
              </a:solidFill>
              <a:effectLst/>
              <a:uLnTx/>
              <a:uFillTx/>
              <a:latin typeface="+mj-lt"/>
              <a:ea typeface="Lato Bold" panose="020F0502020204030203" pitchFamily="34" charset="0"/>
              <a:cs typeface="Lato Bold" panose="020F0502020204030203" pitchFamily="34" charset="0"/>
            </a:endParaRPr>
          </a:p>
        </p:txBody>
      </p:sp>
    </p:spTree>
    <p:extLst>
      <p:ext uri="{BB962C8B-B14F-4D97-AF65-F5344CB8AC3E}">
        <p14:creationId xmlns:p14="http://schemas.microsoft.com/office/powerpoint/2010/main" val="3130548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Content Placeholder 31">
            <a:extLst>
              <a:ext uri="{FF2B5EF4-FFF2-40B4-BE49-F238E27FC236}">
                <a16:creationId xmlns:a16="http://schemas.microsoft.com/office/drawing/2014/main" id="{2CCEDCE9-F173-AAFF-6636-3025578DE916}"/>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84"/>
          <a:stretch/>
        </p:blipFill>
        <p:spPr>
          <a:xfrm>
            <a:off x="8138199" y="3524036"/>
            <a:ext cx="3415396" cy="3333964"/>
          </a:xfrm>
          <a:prstGeom prst="rect">
            <a:avLst/>
          </a:prstGeom>
        </p:spPr>
      </p:pic>
      <p:sp>
        <p:nvSpPr>
          <p:cNvPr id="4" name="Title 3">
            <a:extLst>
              <a:ext uri="{FF2B5EF4-FFF2-40B4-BE49-F238E27FC236}">
                <a16:creationId xmlns:a16="http://schemas.microsoft.com/office/drawing/2014/main" id="{43A97316-E292-08AF-AB7A-89527DA46C53}"/>
              </a:ext>
            </a:extLst>
          </p:cNvPr>
          <p:cNvSpPr>
            <a:spLocks noGrp="1"/>
          </p:cNvSpPr>
          <p:nvPr>
            <p:ph type="title"/>
          </p:nvPr>
        </p:nvSpPr>
        <p:spPr>
          <a:xfrm>
            <a:off x="635000" y="403210"/>
            <a:ext cx="10922000" cy="760567"/>
          </a:xfrm>
        </p:spPr>
        <p:txBody>
          <a:bodyPr/>
          <a:lstStyle/>
          <a:p>
            <a:r>
              <a:rPr lang="en-GB" dirty="0"/>
              <a:t>Reflection</a:t>
            </a:r>
            <a:endParaRPr lang="en-US" dirty="0"/>
          </a:p>
        </p:txBody>
      </p:sp>
      <p:sp>
        <p:nvSpPr>
          <p:cNvPr id="17" name="TextBox 16">
            <a:extLst>
              <a:ext uri="{FF2B5EF4-FFF2-40B4-BE49-F238E27FC236}">
                <a16:creationId xmlns:a16="http://schemas.microsoft.com/office/drawing/2014/main" id="{E8C3D790-CE32-4AB3-B43A-BA5A2298A104}"/>
              </a:ext>
            </a:extLst>
          </p:cNvPr>
          <p:cNvSpPr txBox="1"/>
          <p:nvPr/>
        </p:nvSpPr>
        <p:spPr>
          <a:xfrm>
            <a:off x="539127" y="2410874"/>
            <a:ext cx="7515812" cy="3178434"/>
          </a:xfrm>
          <a:prstGeom prst="rect">
            <a:avLst/>
          </a:prstGeom>
          <a:noFill/>
        </p:spPr>
        <p:txBody>
          <a:bodyPr wrap="square" lIns="91440" tIns="45720" rIns="91440" bIns="45720" rtlCol="0" anchor="t">
            <a:spAutoFit/>
          </a:bodyPr>
          <a:lstStyle/>
          <a:p>
            <a:pPr marL="719455" indent="-457200" algn="l" rtl="0" fontAlgn="base">
              <a:lnSpc>
                <a:spcPct val="120000"/>
              </a:lnSpc>
              <a:spcAft>
                <a:spcPts val="3600"/>
              </a:spcAft>
              <a:buFont typeface="+mj-lt"/>
              <a:buAutoNum type="arabicPeriod"/>
            </a:pPr>
            <a:r>
              <a:rPr lang="en-AU" sz="2400" b="0" i="0">
                <a:effectLst/>
                <a:latin typeface="Montserrat"/>
              </a:rPr>
              <a:t>What is </a:t>
            </a:r>
            <a:r>
              <a:rPr lang="en-AU" sz="2400" b="1" i="0">
                <a:effectLst/>
                <a:latin typeface="Montserrat"/>
              </a:rPr>
              <a:t>one</a:t>
            </a:r>
            <a:r>
              <a:rPr lang="en-AU" sz="2400" b="0" i="0">
                <a:effectLst/>
                <a:latin typeface="Montserrat"/>
              </a:rPr>
              <a:t> </a:t>
            </a:r>
            <a:r>
              <a:rPr lang="en-AU" sz="2400" b="1" i="0">
                <a:effectLst/>
                <a:latin typeface="Montserrat"/>
              </a:rPr>
              <a:t>strength</a:t>
            </a:r>
            <a:r>
              <a:rPr lang="en-AU" sz="2400" b="0" i="0">
                <a:effectLst/>
                <a:latin typeface="Montserrat"/>
              </a:rPr>
              <a:t> I have in managing classrooms?</a:t>
            </a:r>
            <a:r>
              <a:rPr lang="en-US" sz="2400" b="0" i="0">
                <a:effectLst/>
                <a:latin typeface="Montserrat"/>
              </a:rPr>
              <a:t> How do I know?</a:t>
            </a:r>
          </a:p>
          <a:p>
            <a:pPr marL="719455" indent="-457200" fontAlgn="base">
              <a:lnSpc>
                <a:spcPct val="120000"/>
              </a:lnSpc>
              <a:spcAft>
                <a:spcPts val="3600"/>
              </a:spcAft>
              <a:buFont typeface="+mj-lt"/>
              <a:buAutoNum type="arabicPeriod"/>
            </a:pPr>
            <a:r>
              <a:rPr lang="en-AU" sz="2400"/>
              <a:t>What is </a:t>
            </a:r>
            <a:r>
              <a:rPr lang="en-AU" sz="2400" b="1"/>
              <a:t>one challenge</a:t>
            </a:r>
            <a:r>
              <a:rPr lang="en-AU" sz="2400"/>
              <a:t> in managing classrooms that I would personally like</a:t>
            </a:r>
            <a:br>
              <a:rPr lang="en-AU" sz="2400"/>
            </a:br>
            <a:r>
              <a:rPr lang="en-AU" sz="2400"/>
              <a:t>to address?</a:t>
            </a:r>
            <a:r>
              <a:rPr lang="en-US" sz="2400"/>
              <a:t> Why is this important to</a:t>
            </a:r>
            <a:br>
              <a:rPr lang="en-US" sz="2400"/>
            </a:br>
            <a:r>
              <a:rPr lang="en-US" sz="2400"/>
              <a:t>my practice?</a:t>
            </a:r>
          </a:p>
        </p:txBody>
      </p:sp>
    </p:spTree>
    <p:extLst>
      <p:ext uri="{BB962C8B-B14F-4D97-AF65-F5344CB8AC3E}">
        <p14:creationId xmlns:p14="http://schemas.microsoft.com/office/powerpoint/2010/main" val="2264375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AA7D04-E95E-E8D9-F574-7C89F17B7046}"/>
              </a:ext>
              <a:ext uri="{C183D7F6-B498-43B3-948B-1728B52AA6E4}">
                <adec:decorative xmlns:adec="http://schemas.microsoft.com/office/drawing/2017/decorative" val="1"/>
              </a:ext>
            </a:extLst>
          </p:cNvPr>
          <p:cNvSpPr/>
          <p:nvPr/>
        </p:nvSpPr>
        <p:spPr>
          <a:xfrm>
            <a:off x="2450939" y="2384676"/>
            <a:ext cx="3274711" cy="29770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681FB7D1-693D-CBB0-542F-5DB06BDE8E62}"/>
              </a:ext>
              <a:ext uri="{C183D7F6-B498-43B3-948B-1728B52AA6E4}">
                <adec:decorative xmlns:adec="http://schemas.microsoft.com/office/drawing/2017/decorative" val="1"/>
              </a:ext>
            </a:extLst>
          </p:cNvPr>
          <p:cNvSpPr/>
          <p:nvPr/>
        </p:nvSpPr>
        <p:spPr>
          <a:xfrm>
            <a:off x="6486028" y="2384676"/>
            <a:ext cx="3274711" cy="2977010"/>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F6F3DB5-44F6-FA7D-9BA7-320A3FCB54B9}"/>
              </a:ext>
            </a:extLst>
          </p:cNvPr>
          <p:cNvSpPr>
            <a:spLocks noGrp="1"/>
          </p:cNvSpPr>
          <p:nvPr>
            <p:ph type="title"/>
          </p:nvPr>
        </p:nvSpPr>
        <p:spPr>
          <a:xfrm>
            <a:off x="635000" y="403210"/>
            <a:ext cx="10922000" cy="760567"/>
          </a:xfrm>
        </p:spPr>
        <p:txBody>
          <a:bodyPr>
            <a:normAutofit/>
          </a:bodyPr>
          <a:lstStyle/>
          <a:p>
            <a:r>
              <a:rPr lang="en-US" dirty="0"/>
              <a:t>Proactive and preventative approaches</a:t>
            </a:r>
            <a:endParaRPr lang="en-AU" dirty="0"/>
          </a:p>
        </p:txBody>
      </p:sp>
      <p:sp>
        <p:nvSpPr>
          <p:cNvPr id="4" name="Rectangle 25">
            <a:extLst>
              <a:ext uri="{FF2B5EF4-FFF2-40B4-BE49-F238E27FC236}">
                <a16:creationId xmlns:a16="http://schemas.microsoft.com/office/drawing/2014/main" id="{6D16C039-2D8D-8AE3-DAF7-539AF07D954F}"/>
              </a:ext>
            </a:extLst>
          </p:cNvPr>
          <p:cNvSpPr>
            <a:spLocks noChangeArrowheads="1"/>
          </p:cNvSpPr>
          <p:nvPr/>
        </p:nvSpPr>
        <p:spPr bwMode="auto">
          <a:xfrm>
            <a:off x="2833311" y="3175190"/>
            <a:ext cx="2509969" cy="1395982"/>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en-AU" sz="2000">
                <a:solidFill>
                  <a:schemeClr val="bg1"/>
                </a:solidFill>
                <a:latin typeface="Montserrat SemiBold" panose="00000700000000000000" pitchFamily="2" charset="0"/>
              </a:rPr>
              <a:t>Positive relationships</a:t>
            </a:r>
            <a:endParaRPr lang="en-US" sz="2000">
              <a:solidFill>
                <a:schemeClr val="bg1"/>
              </a:solidFill>
              <a:latin typeface="Montserrat SemiBold" panose="00000700000000000000" pitchFamily="2" charset="0"/>
            </a:endParaRPr>
          </a:p>
        </p:txBody>
      </p:sp>
      <p:sp>
        <p:nvSpPr>
          <p:cNvPr id="20" name="Rectangle 27">
            <a:extLst>
              <a:ext uri="{FF2B5EF4-FFF2-40B4-BE49-F238E27FC236}">
                <a16:creationId xmlns:a16="http://schemas.microsoft.com/office/drawing/2014/main" id="{22CCEEF4-3A92-9CA6-39B7-E976E392AFA0}"/>
              </a:ext>
            </a:extLst>
          </p:cNvPr>
          <p:cNvSpPr>
            <a:spLocks noChangeArrowheads="1"/>
          </p:cNvSpPr>
          <p:nvPr/>
        </p:nvSpPr>
        <p:spPr bwMode="auto">
          <a:xfrm>
            <a:off x="6843798" y="3175190"/>
            <a:ext cx="2559173" cy="1395982"/>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en-US" sz="2000">
                <a:solidFill>
                  <a:schemeClr val="accent1"/>
                </a:solidFill>
                <a:latin typeface="Montserrat SemiBold" panose="00000700000000000000" pitchFamily="2" charset="0"/>
              </a:rPr>
              <a:t>High expectations, routines and rules</a:t>
            </a:r>
          </a:p>
        </p:txBody>
      </p:sp>
    </p:spTree>
    <p:extLst>
      <p:ext uri="{BB962C8B-B14F-4D97-AF65-F5344CB8AC3E}">
        <p14:creationId xmlns:p14="http://schemas.microsoft.com/office/powerpoint/2010/main" val="3088995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7F1E0F-563E-2BAB-CF2D-B91205807C8D}"/>
              </a:ext>
            </a:extLst>
          </p:cNvPr>
          <p:cNvSpPr>
            <a:spLocks noGrp="1"/>
          </p:cNvSpPr>
          <p:nvPr>
            <p:ph type="title"/>
          </p:nvPr>
        </p:nvSpPr>
        <p:spPr>
          <a:xfrm>
            <a:off x="612255" y="403210"/>
            <a:ext cx="10922000" cy="760567"/>
          </a:xfrm>
        </p:spPr>
        <p:txBody>
          <a:bodyPr>
            <a:normAutofit/>
          </a:bodyPr>
          <a:lstStyle/>
          <a:p>
            <a:r>
              <a:rPr lang="en-US" noProof="0" dirty="0"/>
              <a:t>Positive teacher–student relationships</a:t>
            </a:r>
            <a:endParaRPr lang="en-AU" dirty="0"/>
          </a:p>
        </p:txBody>
      </p:sp>
      <p:sp>
        <p:nvSpPr>
          <p:cNvPr id="28" name="TextBox 27">
            <a:extLst>
              <a:ext uri="{FF2B5EF4-FFF2-40B4-BE49-F238E27FC236}">
                <a16:creationId xmlns:a16="http://schemas.microsoft.com/office/drawing/2014/main" id="{01F0A387-DE8C-F14E-B104-9A7F6DECBBC2}"/>
              </a:ext>
            </a:extLst>
          </p:cNvPr>
          <p:cNvSpPr txBox="1"/>
          <p:nvPr/>
        </p:nvSpPr>
        <p:spPr>
          <a:xfrm>
            <a:off x="656369" y="2227068"/>
            <a:ext cx="8853391" cy="26522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10000"/>
              </a:lnSpc>
              <a:spcBef>
                <a:spcPts val="0"/>
              </a:spcBef>
              <a:spcAft>
                <a:spcPts val="160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Montserrat"/>
                <a:ea typeface="+mn-ea"/>
                <a:cs typeface="+mn-cs"/>
              </a:rPr>
              <a:t>Why?</a:t>
            </a:r>
            <a:endParaRPr lang="en-US" sz="1400">
              <a:solidFill>
                <a:srgbClr val="002F5E"/>
              </a:solidFill>
              <a:latin typeface="Montserrat"/>
            </a:endParaRPr>
          </a:p>
          <a:p>
            <a:pPr>
              <a:lnSpc>
                <a:spcPct val="110000"/>
              </a:lnSpc>
              <a:spcAft>
                <a:spcPts val="1600"/>
              </a:spcAf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To create</a:t>
            </a:r>
            <a:r>
              <a:rPr kumimoji="0" lang="en-US" sz="2000" b="0" i="0" u="none" strike="noStrike" kern="1200" cap="none" spc="0" normalizeH="0" noProof="0">
                <a:ln>
                  <a:noFill/>
                </a:ln>
                <a:solidFill>
                  <a:srgbClr val="002F5E"/>
                </a:solidFill>
                <a:effectLst/>
                <a:uLnTx/>
                <a:uFillTx/>
                <a:latin typeface="Montserrat"/>
                <a:ea typeface="+mn-ea"/>
                <a:cs typeface="+mn-cs"/>
              </a:rPr>
              <a:t> a positive learning environment </a:t>
            </a:r>
            <a:r>
              <a:rPr lang="en-US" sz="2000" baseline="0">
                <a:solidFill>
                  <a:srgbClr val="002F5E"/>
                </a:solidFill>
                <a:latin typeface="Montserrat"/>
              </a:rPr>
              <a:t>where students feel</a:t>
            </a:r>
            <a:r>
              <a:rPr kumimoji="0" lang="en-US" sz="2000" b="0" i="0" u="none" strike="noStrike" kern="1200" cap="none" spc="0" normalizeH="0" baseline="0" noProof="0">
                <a:ln>
                  <a:noFill/>
                </a:ln>
                <a:solidFill>
                  <a:srgbClr val="002F5E"/>
                </a:solidFill>
                <a:effectLst/>
                <a:uLnTx/>
                <a:uFillTx/>
                <a:latin typeface="Montserrat"/>
                <a:ea typeface="+mn-ea"/>
                <a:cs typeface="+mn-cs"/>
              </a:rPr>
              <a:t>:</a:t>
            </a:r>
          </a:p>
          <a:p>
            <a:pPr marL="800100" lvl="1" indent="-342900">
              <a:lnSpc>
                <a:spcPct val="110000"/>
              </a:lnSpc>
              <a:spcAft>
                <a:spcPts val="1600"/>
              </a:spcAft>
              <a:buFont typeface="Arial" panose="020B0604020202020204" pitchFamily="34" charset="0"/>
              <a:buChar char="•"/>
              <a:defRPr/>
            </a:pPr>
            <a:r>
              <a:rPr lang="en-AU" sz="2000">
                <a:solidFill>
                  <a:srgbClr val="002F5E"/>
                </a:solidFill>
              </a:rPr>
              <a:t>safe</a:t>
            </a:r>
          </a:p>
          <a:p>
            <a:pPr marL="800100" lvl="1" indent="-342900">
              <a:lnSpc>
                <a:spcPct val="110000"/>
              </a:lnSpc>
              <a:spcAft>
                <a:spcPts val="1600"/>
              </a:spcAft>
              <a:buFont typeface="Arial" panose="020B0604020202020204" pitchFamily="34" charset="0"/>
              <a:buChar char="•"/>
              <a:defRPr/>
            </a:pPr>
            <a:r>
              <a:rPr lang="en-AU" sz="2000">
                <a:solidFill>
                  <a:srgbClr val="002F5E"/>
                </a:solidFill>
              </a:rPr>
              <a:t>respected</a:t>
            </a:r>
          </a:p>
          <a:p>
            <a:pPr marL="800100" lvl="1" indent="-342900">
              <a:lnSpc>
                <a:spcPct val="110000"/>
              </a:lnSpc>
              <a:spcAft>
                <a:spcPts val="1600"/>
              </a:spcAft>
              <a:buFont typeface="Arial" panose="020B0604020202020204" pitchFamily="34" charset="0"/>
              <a:buChar char="•"/>
              <a:defRPr/>
            </a:pPr>
            <a:r>
              <a:rPr lang="en-AU" sz="2000">
                <a:solidFill>
                  <a:srgbClr val="002F5E"/>
                </a:solidFill>
              </a:rPr>
              <a:t>motivated to learn.</a:t>
            </a:r>
            <a:endParaRPr lang="en-US" sz="2000">
              <a:solidFill>
                <a:srgbClr val="002F5E"/>
              </a:solidFill>
            </a:endParaRPr>
          </a:p>
        </p:txBody>
      </p:sp>
    </p:spTree>
    <p:extLst>
      <p:ext uri="{BB962C8B-B14F-4D97-AF65-F5344CB8AC3E}">
        <p14:creationId xmlns:p14="http://schemas.microsoft.com/office/powerpoint/2010/main" val="68461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D5AE656-B563-098D-1AE2-D72C8E379B8B}"/>
              </a:ext>
            </a:extLst>
          </p:cNvPr>
          <p:cNvSpPr>
            <a:spLocks noGrp="1"/>
          </p:cNvSpPr>
          <p:nvPr>
            <p:ph type="title"/>
          </p:nvPr>
        </p:nvSpPr>
        <p:spPr>
          <a:xfrm>
            <a:off x="612255" y="403210"/>
            <a:ext cx="10922000" cy="760567"/>
          </a:xfrm>
        </p:spPr>
        <p:txBody>
          <a:bodyPr>
            <a:normAutofit/>
          </a:bodyPr>
          <a:lstStyle/>
          <a:p>
            <a:r>
              <a:rPr lang="en-US" noProof="0" dirty="0"/>
              <a:t>Relationships take time</a:t>
            </a:r>
            <a:endParaRPr lang="en-AU" dirty="0"/>
          </a:p>
        </p:txBody>
      </p:sp>
      <p:sp>
        <p:nvSpPr>
          <p:cNvPr id="7" name="TextBox 6">
            <a:extLst>
              <a:ext uri="{FF2B5EF4-FFF2-40B4-BE49-F238E27FC236}">
                <a16:creationId xmlns:a16="http://schemas.microsoft.com/office/drawing/2014/main" id="{4400446E-D056-F992-F42C-3A0EDC56E60F}"/>
              </a:ext>
              <a:ext uri="{C183D7F6-B498-43B3-948B-1728B52AA6E4}">
                <adec:decorative xmlns:adec="http://schemas.microsoft.com/office/drawing/2017/decorative" val="0"/>
              </a:ext>
            </a:extLst>
          </p:cNvPr>
          <p:cNvSpPr txBox="1"/>
          <p:nvPr/>
        </p:nvSpPr>
        <p:spPr>
          <a:xfrm>
            <a:off x="3894507" y="2229185"/>
            <a:ext cx="4402985" cy="730315"/>
          </a:xfrm>
          <a:prstGeom prst="roundRect">
            <a:avLst/>
          </a:prstGeom>
          <a:solidFill>
            <a:schemeClr val="bg1"/>
          </a:solidFill>
          <a:ln w="15875" cap="rnd">
            <a:solidFill>
              <a:srgbClr val="01838F"/>
            </a:solidFill>
          </a:ln>
        </p:spPr>
        <p:txBody>
          <a:bodyPr wrap="square" lIns="91440" tIns="45720" rIns="91440" bIns="108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a:solidFill>
                  <a:schemeClr val="accent1"/>
                </a:solidFill>
                <a:latin typeface="Montserrat" pitchFamily="2" charset="77"/>
              </a:rPr>
              <a:t>Positive relationships</a:t>
            </a:r>
            <a:endParaRPr lang="en-AU" sz="2000">
              <a:solidFill>
                <a:schemeClr val="accent1"/>
              </a:solidFill>
              <a:latin typeface="Montserrat" pitchFamily="2" charset="77"/>
            </a:endParaRPr>
          </a:p>
        </p:txBody>
      </p:sp>
      <p:cxnSp>
        <p:nvCxnSpPr>
          <p:cNvPr id="21" name="Straight Arrow Connector 20" descr="Arrow pointing upwards">
            <a:extLst>
              <a:ext uri="{FF2B5EF4-FFF2-40B4-BE49-F238E27FC236}">
                <a16:creationId xmlns:a16="http://schemas.microsoft.com/office/drawing/2014/main" id="{4A4BA550-B303-78BB-0027-794B89BD8EAA}"/>
              </a:ext>
            </a:extLst>
          </p:cNvPr>
          <p:cNvCxnSpPr>
            <a:cxnSpLocks/>
          </p:cNvCxnSpPr>
          <p:nvPr/>
        </p:nvCxnSpPr>
        <p:spPr>
          <a:xfrm flipV="1">
            <a:off x="6096000" y="2959500"/>
            <a:ext cx="0" cy="855928"/>
          </a:xfrm>
          <a:prstGeom prst="straightConnector1">
            <a:avLst/>
          </a:prstGeom>
          <a:ln w="15875" cap="flat">
            <a:solidFill>
              <a:srgbClr val="01838F"/>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C0B5B1D-F519-2888-CB22-7FFB0150C7C5}"/>
              </a:ext>
              <a:ext uri="{C183D7F6-B498-43B3-948B-1728B52AA6E4}">
                <adec:decorative xmlns:adec="http://schemas.microsoft.com/office/drawing/2017/decorative" val="0"/>
              </a:ext>
            </a:extLst>
          </p:cNvPr>
          <p:cNvSpPr txBox="1"/>
          <p:nvPr/>
        </p:nvSpPr>
        <p:spPr>
          <a:xfrm>
            <a:off x="3894507" y="3815428"/>
            <a:ext cx="4402985" cy="730315"/>
          </a:xfrm>
          <a:prstGeom prst="roundRect">
            <a:avLst/>
          </a:prstGeom>
          <a:solidFill>
            <a:schemeClr val="bg1"/>
          </a:solidFill>
          <a:ln w="15875" cap="rnd">
            <a:solidFill>
              <a:srgbClr val="01838F"/>
            </a:solidFill>
          </a:ln>
        </p:spPr>
        <p:txBody>
          <a:bodyPr wrap="square" lIns="91440" tIns="45720" rIns="91440" bIns="108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a:solidFill>
                  <a:schemeClr val="accent1"/>
                </a:solidFill>
                <a:latin typeface="Montserrat" pitchFamily="2" charset="77"/>
              </a:rPr>
              <a:t>Trust</a:t>
            </a:r>
            <a:endParaRPr lang="en-AU" sz="2000">
              <a:solidFill>
                <a:schemeClr val="accent1"/>
              </a:solidFill>
              <a:latin typeface="Montserrat" pitchFamily="2" charset="77"/>
            </a:endParaRPr>
          </a:p>
        </p:txBody>
      </p:sp>
      <p:cxnSp>
        <p:nvCxnSpPr>
          <p:cNvPr id="10" name="Straight Arrow Connector 9" descr="Arrow pointing upwards">
            <a:extLst>
              <a:ext uri="{FF2B5EF4-FFF2-40B4-BE49-F238E27FC236}">
                <a16:creationId xmlns:a16="http://schemas.microsoft.com/office/drawing/2014/main" id="{EABA7CAB-B316-5072-B96B-AA275AA10065}"/>
              </a:ext>
            </a:extLst>
          </p:cNvPr>
          <p:cNvCxnSpPr>
            <a:cxnSpLocks/>
            <a:stCxn id="3" idx="0"/>
            <a:endCxn id="2" idx="2"/>
          </p:cNvCxnSpPr>
          <p:nvPr/>
        </p:nvCxnSpPr>
        <p:spPr>
          <a:xfrm flipV="1">
            <a:off x="6096000" y="4545743"/>
            <a:ext cx="0" cy="855928"/>
          </a:xfrm>
          <a:prstGeom prst="straightConnector1">
            <a:avLst/>
          </a:prstGeom>
          <a:ln w="15875" cap="flat">
            <a:solidFill>
              <a:srgbClr val="01838F"/>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88CEF9C-A653-12C2-562C-ADB469044D5B}"/>
              </a:ext>
              <a:ext uri="{C183D7F6-B498-43B3-948B-1728B52AA6E4}">
                <adec:decorative xmlns:adec="http://schemas.microsoft.com/office/drawing/2017/decorative" val="0"/>
              </a:ext>
            </a:extLst>
          </p:cNvPr>
          <p:cNvSpPr txBox="1"/>
          <p:nvPr/>
        </p:nvSpPr>
        <p:spPr>
          <a:xfrm>
            <a:off x="3894507" y="5401671"/>
            <a:ext cx="4402985" cy="730315"/>
          </a:xfrm>
          <a:prstGeom prst="roundRect">
            <a:avLst/>
          </a:prstGeom>
          <a:solidFill>
            <a:schemeClr val="bg1"/>
          </a:solidFill>
          <a:ln w="15875" cap="rnd">
            <a:solidFill>
              <a:srgbClr val="01838F"/>
            </a:solidFill>
          </a:ln>
        </p:spPr>
        <p:txBody>
          <a:bodyPr wrap="square" lIns="91440" tIns="45720" rIns="91440" bIns="108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a:solidFill>
                  <a:schemeClr val="accent1"/>
                </a:solidFill>
                <a:latin typeface="Montserrat" pitchFamily="2" charset="77"/>
              </a:rPr>
              <a:t>Positive</a:t>
            </a:r>
            <a:r>
              <a:rPr lang="en-US" sz="2000">
                <a:solidFill>
                  <a:schemeClr val="accent4"/>
                </a:solidFill>
                <a:latin typeface="Montserrat" pitchFamily="2" charset="77"/>
              </a:rPr>
              <a:t> </a:t>
            </a:r>
            <a:r>
              <a:rPr lang="en-US" sz="2000">
                <a:solidFill>
                  <a:schemeClr val="accent1"/>
                </a:solidFill>
                <a:latin typeface="Montserrat" pitchFamily="2" charset="77"/>
              </a:rPr>
              <a:t>connections</a:t>
            </a:r>
            <a:endParaRPr lang="en-AU" sz="2000">
              <a:solidFill>
                <a:schemeClr val="accent1"/>
              </a:solidFill>
              <a:latin typeface="Montserrat" pitchFamily="2" charset="77"/>
            </a:endParaRPr>
          </a:p>
        </p:txBody>
      </p:sp>
    </p:spTree>
    <p:extLst>
      <p:ext uri="{BB962C8B-B14F-4D97-AF65-F5344CB8AC3E}">
        <p14:creationId xmlns:p14="http://schemas.microsoft.com/office/powerpoint/2010/main" val="3857782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9F29A2-D729-B778-5D82-247DD973CEDE}"/>
              </a:ext>
            </a:extLst>
          </p:cNvPr>
          <p:cNvSpPr>
            <a:spLocks noGrp="1"/>
          </p:cNvSpPr>
          <p:nvPr>
            <p:ph type="title"/>
          </p:nvPr>
        </p:nvSpPr>
        <p:spPr>
          <a:xfrm>
            <a:off x="635000" y="527905"/>
            <a:ext cx="5833475" cy="502749"/>
          </a:xfrm>
        </p:spPr>
        <p:txBody>
          <a:bodyPr>
            <a:normAutofit fontScale="90000"/>
          </a:bodyPr>
          <a:lstStyle/>
          <a:p>
            <a:r>
              <a:rPr lang="en-US" sz="2800" b="1" spc="0" dirty="0">
                <a:solidFill>
                  <a:srgbClr val="002F5E"/>
                </a:solidFill>
                <a:latin typeface="Montserrat SemiBold" panose="00000700000000000000" pitchFamily="2" charset="0"/>
                <a:ea typeface="PT Sans" panose="020B0503020203020204" pitchFamily="34" charset="0"/>
                <a:cs typeface="Poppins SemiBold"/>
              </a:rPr>
              <a:t>Building </a:t>
            </a:r>
            <a:r>
              <a:rPr kumimoji="0" lang="en-US" sz="2800" b="1" i="0" u="none" strike="noStrike" kern="1800" cap="none" spc="0" normalizeH="0" baseline="0" noProof="0" dirty="0">
                <a:ln>
                  <a:noFill/>
                </a:ln>
                <a:solidFill>
                  <a:srgbClr val="002F5E"/>
                </a:solidFill>
                <a:effectLst/>
                <a:uLnTx/>
                <a:uFillTx/>
                <a:latin typeface="Montserrat SemiBold" panose="00000700000000000000" pitchFamily="2" charset="0"/>
                <a:ea typeface="PT Sans" panose="020B0503020203020204" pitchFamily="34" charset="0"/>
                <a:cs typeface="Poppins SemiBold"/>
              </a:rPr>
              <a:t>positive connections with all students</a:t>
            </a:r>
            <a:endParaRPr lang="en-AU" dirty="0"/>
          </a:p>
        </p:txBody>
      </p:sp>
      <p:sp>
        <p:nvSpPr>
          <p:cNvPr id="18" name="Picture Placeholder 17">
            <a:extLst>
              <a:ext uri="{FF2B5EF4-FFF2-40B4-BE49-F238E27FC236}">
                <a16:creationId xmlns:a16="http://schemas.microsoft.com/office/drawing/2014/main" id="{3FE39FB5-1FCB-F956-DD8F-D4C0C65A8EBA}"/>
              </a:ext>
            </a:extLst>
          </p:cNvPr>
          <p:cNvSpPr>
            <a:spLocks noGrp="1"/>
          </p:cNvSpPr>
          <p:nvPr>
            <p:ph type="pic" sz="quarter" idx="4294967295"/>
          </p:nvPr>
        </p:nvSpPr>
        <p:spPr>
          <a:xfrm>
            <a:off x="652990" y="2203723"/>
            <a:ext cx="5443010" cy="2151179"/>
          </a:xfrm>
        </p:spPr>
        <p:txBody>
          <a:bodyPr/>
          <a:lstStyle/>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F5E"/>
                </a:solidFill>
                <a:effectLst/>
                <a:uLnTx/>
                <a:uFillTx/>
                <a:latin typeface="Montserrat"/>
                <a:ea typeface="+mn-ea"/>
                <a:cs typeface="+mn-cs"/>
              </a:rPr>
              <a:t>Interact positively with all students</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F5E"/>
                </a:solidFill>
                <a:effectLst/>
                <a:uLnTx/>
                <a:uFillTx/>
                <a:latin typeface="Montserrat"/>
                <a:ea typeface="+mn-ea"/>
                <a:cs typeface="+mn-cs"/>
              </a:rPr>
              <a:t>Engage with families</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F5E"/>
                </a:solidFill>
                <a:effectLst/>
                <a:uLnTx/>
                <a:uFillTx/>
                <a:latin typeface="Montserrat"/>
                <a:ea typeface="+mn-ea"/>
                <a:cs typeface="+mn-cs"/>
              </a:rPr>
              <a:t>Get to know your students</a:t>
            </a:r>
            <a:endParaRPr lang="en-US" sz="2000" dirty="0">
              <a:solidFill>
                <a:srgbClr val="002F5E"/>
              </a:solidFill>
              <a:latin typeface="Montserrat"/>
            </a:endParaRPr>
          </a:p>
          <a:p>
            <a:endParaRPr lang="en-AU" dirty="0"/>
          </a:p>
        </p:txBody>
      </p:sp>
      <p:pic>
        <p:nvPicPr>
          <p:cNvPr id="11" name="Picture 10" descr="A teacher smiling at two students who are playing the keyboard.">
            <a:extLst>
              <a:ext uri="{FF2B5EF4-FFF2-40B4-BE49-F238E27FC236}">
                <a16:creationId xmlns:a16="http://schemas.microsoft.com/office/drawing/2014/main" id="{04ABD4D5-6D9F-3980-17AE-FEDDBBA8C378}"/>
              </a:ext>
            </a:extLst>
          </p:cNvPr>
          <p:cNvPicPr>
            <a:picLocks noChangeAspect="1"/>
          </p:cNvPicPr>
          <p:nvPr/>
        </p:nvPicPr>
        <p:blipFill rotWithShape="1">
          <a:blip r:embed="rId3"/>
          <a:srcRect l="24916" r="18774" b="3292"/>
          <a:stretch/>
        </p:blipFill>
        <p:spPr>
          <a:xfrm>
            <a:off x="6202110" y="0"/>
            <a:ext cx="5989890" cy="6858000"/>
          </a:xfrm>
          <a:prstGeom prst="rect">
            <a:avLst/>
          </a:prstGeom>
        </p:spPr>
      </p:pic>
      <p:sp>
        <p:nvSpPr>
          <p:cNvPr id="8" name="TextBox 7">
            <a:extLst>
              <a:ext uri="{FF2B5EF4-FFF2-40B4-BE49-F238E27FC236}">
                <a16:creationId xmlns:a16="http://schemas.microsoft.com/office/drawing/2014/main" id="{53BE0011-A805-8E69-C247-1431B9C85B41}"/>
              </a:ext>
              <a:ext uri="{C183D7F6-B498-43B3-948B-1728B52AA6E4}">
                <adec:decorative xmlns:adec="http://schemas.microsoft.com/office/drawing/2017/decorative" val="0"/>
              </a:ext>
            </a:extLst>
          </p:cNvPr>
          <p:cNvSpPr txBox="1"/>
          <p:nvPr/>
        </p:nvSpPr>
        <p:spPr>
          <a:xfrm>
            <a:off x="8722896" y="6445468"/>
            <a:ext cx="3328374" cy="261610"/>
          </a:xfrm>
          <a:prstGeom prst="rect">
            <a:avLst/>
          </a:prstGeom>
          <a:noFill/>
        </p:spPr>
        <p:txBody>
          <a:bodyPr wrap="square">
            <a:spAutoFit/>
          </a:bodyPr>
          <a:lstStyle/>
          <a:p>
            <a:pPr algn="r"/>
            <a:r>
              <a:rPr lang="en-AU" sz="1100" dirty="0">
                <a:solidFill>
                  <a:schemeClr val="bg1"/>
                </a:solidFill>
                <a:hlinkClick r:id="rId4"/>
              </a:rPr>
              <a:t>Image credit: iStock.com/</a:t>
            </a:r>
            <a:r>
              <a:rPr lang="en-AU" sz="1100" dirty="0" err="1">
                <a:solidFill>
                  <a:schemeClr val="bg1"/>
                </a:solidFill>
                <a:hlinkClick r:id="rId4"/>
              </a:rPr>
              <a:t>SolStock</a:t>
            </a:r>
            <a:endParaRPr lang="en-AU" sz="1100" dirty="0">
              <a:solidFill>
                <a:schemeClr val="bg1"/>
              </a:solidFill>
            </a:endParaRPr>
          </a:p>
        </p:txBody>
      </p:sp>
    </p:spTree>
    <p:extLst>
      <p:ext uri="{BB962C8B-B14F-4D97-AF65-F5344CB8AC3E}">
        <p14:creationId xmlns:p14="http://schemas.microsoft.com/office/powerpoint/2010/main" val="1842041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A20F30-FFA8-A8F9-04FD-F52A9589C909}"/>
            </a:ext>
          </a:extLst>
        </p:cNvPr>
        <p:cNvGrpSpPr/>
        <p:nvPr/>
      </p:nvGrpSpPr>
      <p:grpSpPr>
        <a:xfrm>
          <a:off x="0" y="0"/>
          <a:ext cx="0" cy="0"/>
          <a:chOff x="0" y="0"/>
          <a:chExt cx="0" cy="0"/>
        </a:xfrm>
      </p:grpSpPr>
      <p:pic>
        <p:nvPicPr>
          <p:cNvPr id="2" name="Content Placeholder 31">
            <a:extLst>
              <a:ext uri="{FF2B5EF4-FFF2-40B4-BE49-F238E27FC236}">
                <a16:creationId xmlns:a16="http://schemas.microsoft.com/office/drawing/2014/main" id="{A0845543-9DB6-0B98-60EC-2C5227106BDF}"/>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84"/>
          <a:stretch/>
        </p:blipFill>
        <p:spPr>
          <a:xfrm>
            <a:off x="8138199" y="3524036"/>
            <a:ext cx="3415396" cy="3333964"/>
          </a:xfrm>
          <a:prstGeom prst="rect">
            <a:avLst/>
          </a:prstGeom>
        </p:spPr>
      </p:pic>
      <p:sp>
        <p:nvSpPr>
          <p:cNvPr id="3" name="Title 2">
            <a:extLst>
              <a:ext uri="{FF2B5EF4-FFF2-40B4-BE49-F238E27FC236}">
                <a16:creationId xmlns:a16="http://schemas.microsoft.com/office/drawing/2014/main" id="{190D9211-D88F-B888-2B16-B26BEA76CC4D}"/>
              </a:ext>
            </a:extLst>
          </p:cNvPr>
          <p:cNvSpPr>
            <a:spLocks noGrp="1"/>
          </p:cNvSpPr>
          <p:nvPr>
            <p:ph type="title"/>
          </p:nvPr>
        </p:nvSpPr>
        <p:spPr>
          <a:xfrm>
            <a:off x="612255" y="403210"/>
            <a:ext cx="10922000" cy="760567"/>
          </a:xfrm>
        </p:spPr>
        <p:txBody>
          <a:bodyPr/>
          <a:lstStyle/>
          <a:p>
            <a:r>
              <a:rPr lang="en-AU" dirty="0"/>
              <a:t>Reflection</a:t>
            </a:r>
            <a:endParaRPr lang="en-US" dirty="0"/>
          </a:p>
        </p:txBody>
      </p:sp>
      <p:sp>
        <p:nvSpPr>
          <p:cNvPr id="9" name="TextBox 8">
            <a:extLst>
              <a:ext uri="{FF2B5EF4-FFF2-40B4-BE49-F238E27FC236}">
                <a16:creationId xmlns:a16="http://schemas.microsoft.com/office/drawing/2014/main" id="{F98D9697-14A7-FFE9-323B-1255D605FBCC}"/>
              </a:ext>
            </a:extLst>
          </p:cNvPr>
          <p:cNvSpPr txBox="1"/>
          <p:nvPr/>
        </p:nvSpPr>
        <p:spPr>
          <a:xfrm>
            <a:off x="393700" y="1833255"/>
            <a:ext cx="8943340" cy="3400931"/>
          </a:xfrm>
          <a:prstGeom prst="rect">
            <a:avLst/>
          </a:prstGeom>
          <a:noFill/>
        </p:spPr>
        <p:txBody>
          <a:bodyPr wrap="square" lIns="91440" tIns="45720" rIns="91440" bIns="45720" rtlCol="0" anchor="t">
            <a:spAutoFit/>
          </a:bodyPr>
          <a:lstStyle/>
          <a:p>
            <a:pPr marL="262255" fontAlgn="base"/>
            <a:r>
              <a:rPr lang="en-US" sz="2000"/>
              <a:t>Consider your interactions with students to build connections. </a:t>
            </a:r>
          </a:p>
          <a:p>
            <a:pPr marL="262255" fontAlgn="base"/>
            <a:endParaRPr lang="en-US" sz="2000"/>
          </a:p>
          <a:p>
            <a:pPr marL="605155" indent="-342900" fontAlgn="base">
              <a:buFont typeface="Arial" panose="020B0604020202020204" pitchFamily="34" charset="0"/>
              <a:buChar char="•"/>
            </a:pPr>
            <a:r>
              <a:rPr lang="en-US" sz="2000"/>
              <a:t>What have I found works well in </a:t>
            </a:r>
            <a:br>
              <a:rPr lang="en-US" sz="2000"/>
            </a:br>
            <a:r>
              <a:rPr lang="en-US" sz="2000"/>
              <a:t>making connections with my students?  </a:t>
            </a:r>
            <a:br>
              <a:rPr lang="en-US" sz="2000"/>
            </a:br>
            <a:endParaRPr lang="en-US" sz="2000"/>
          </a:p>
          <a:p>
            <a:pPr marL="605155" indent="-342900">
              <a:spcAft>
                <a:spcPts val="1800"/>
              </a:spcAft>
              <a:buFont typeface="Arial" panose="020B0604020202020204" pitchFamily="34" charset="0"/>
              <a:buChar char="•"/>
            </a:pPr>
            <a:r>
              <a:rPr lang="en-US" sz="2000"/>
              <a:t>What impact does this have on my students? </a:t>
            </a:r>
            <a:br>
              <a:rPr lang="en-US" sz="2000"/>
            </a:br>
            <a:r>
              <a:rPr lang="en-US" sz="2000"/>
              <a:t>How do I know?</a:t>
            </a:r>
          </a:p>
          <a:p>
            <a:pPr marL="605155" indent="-342900" fontAlgn="base">
              <a:spcAft>
                <a:spcPts val="1800"/>
              </a:spcAft>
              <a:buFont typeface="Arial" panose="020B0604020202020204" pitchFamily="34" charset="0"/>
              <a:buChar char="•"/>
            </a:pPr>
            <a:r>
              <a:rPr lang="en-US" sz="2000"/>
              <a:t>Do I find myself connecting better </a:t>
            </a:r>
            <a:br>
              <a:rPr lang="en-US" sz="2000"/>
            </a:br>
            <a:r>
              <a:rPr lang="en-US" sz="2000"/>
              <a:t>with some students than others? </a:t>
            </a:r>
            <a:br>
              <a:rPr lang="en-US" sz="2000"/>
            </a:br>
            <a:r>
              <a:rPr lang="en-US" sz="2000"/>
              <a:t>Why do I think that is?  </a:t>
            </a:r>
            <a:endParaRPr lang="en-US" sz="2000" b="0" i="0">
              <a:effectLst/>
              <a:latin typeface="Montserrat"/>
            </a:endParaRPr>
          </a:p>
        </p:txBody>
      </p:sp>
    </p:spTree>
    <p:extLst>
      <p:ext uri="{BB962C8B-B14F-4D97-AF65-F5344CB8AC3E}">
        <p14:creationId xmlns:p14="http://schemas.microsoft.com/office/powerpoint/2010/main" val="3249958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48065C-2DAD-0D01-386E-7CA198C35821}"/>
              </a:ext>
              <a:ext uri="{C183D7F6-B498-43B3-948B-1728B52AA6E4}">
                <adec:decorative xmlns:adec="http://schemas.microsoft.com/office/drawing/2017/decorative" val="1"/>
              </a:ext>
            </a:extLst>
          </p:cNvPr>
          <p:cNvSpPr/>
          <p:nvPr/>
        </p:nvSpPr>
        <p:spPr>
          <a:xfrm>
            <a:off x="2450939" y="2384676"/>
            <a:ext cx="3274711" cy="29770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5EDF0882-8B35-2C76-443E-B6BA17150319}"/>
              </a:ext>
              <a:ext uri="{C183D7F6-B498-43B3-948B-1728B52AA6E4}">
                <adec:decorative xmlns:adec="http://schemas.microsoft.com/office/drawing/2017/decorative" val="1"/>
              </a:ext>
            </a:extLst>
          </p:cNvPr>
          <p:cNvSpPr/>
          <p:nvPr/>
        </p:nvSpPr>
        <p:spPr>
          <a:xfrm>
            <a:off x="6486028" y="2384676"/>
            <a:ext cx="3274711" cy="2977010"/>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2FBFF3B8-A389-308C-94EF-086E97C6C4A7}"/>
              </a:ext>
            </a:extLst>
          </p:cNvPr>
          <p:cNvSpPr>
            <a:spLocks noGrp="1"/>
          </p:cNvSpPr>
          <p:nvPr>
            <p:ph type="title"/>
          </p:nvPr>
        </p:nvSpPr>
        <p:spPr>
          <a:xfrm>
            <a:off x="612255" y="403210"/>
            <a:ext cx="10922000" cy="760567"/>
          </a:xfrm>
        </p:spPr>
        <p:txBody>
          <a:bodyPr>
            <a:normAutofit/>
          </a:bodyPr>
          <a:lstStyle/>
          <a:p>
            <a:r>
              <a:rPr lang="en-US" dirty="0"/>
              <a:t>Proactive and preventative approaches</a:t>
            </a:r>
            <a:endParaRPr lang="en-AU" dirty="0"/>
          </a:p>
        </p:txBody>
      </p:sp>
      <p:sp>
        <p:nvSpPr>
          <p:cNvPr id="16" name="Rectangle 25">
            <a:extLst>
              <a:ext uri="{FF2B5EF4-FFF2-40B4-BE49-F238E27FC236}">
                <a16:creationId xmlns:a16="http://schemas.microsoft.com/office/drawing/2014/main" id="{BFFBB073-3678-7EE7-E62B-2FEDC2614312}"/>
              </a:ext>
            </a:extLst>
          </p:cNvPr>
          <p:cNvSpPr>
            <a:spLocks noChangeArrowheads="1"/>
          </p:cNvSpPr>
          <p:nvPr/>
        </p:nvSpPr>
        <p:spPr bwMode="auto">
          <a:xfrm>
            <a:off x="2833311" y="3175190"/>
            <a:ext cx="2509969" cy="1395982"/>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en-AU" sz="2000">
                <a:solidFill>
                  <a:schemeClr val="bg1"/>
                </a:solidFill>
                <a:latin typeface="Montserrat SemiBold" panose="00000700000000000000" pitchFamily="2" charset="0"/>
              </a:rPr>
              <a:t>Positive relationships</a:t>
            </a:r>
            <a:endParaRPr lang="en-US" sz="2000">
              <a:solidFill>
                <a:schemeClr val="bg1"/>
              </a:solidFill>
              <a:latin typeface="Montserrat SemiBold" panose="00000700000000000000" pitchFamily="2" charset="0"/>
            </a:endParaRPr>
          </a:p>
        </p:txBody>
      </p:sp>
      <p:sp>
        <p:nvSpPr>
          <p:cNvPr id="18" name="Rectangle 27">
            <a:extLst>
              <a:ext uri="{FF2B5EF4-FFF2-40B4-BE49-F238E27FC236}">
                <a16:creationId xmlns:a16="http://schemas.microsoft.com/office/drawing/2014/main" id="{2DD0A229-AA36-1150-5285-E03EBF885197}"/>
              </a:ext>
            </a:extLst>
          </p:cNvPr>
          <p:cNvSpPr>
            <a:spLocks noChangeArrowheads="1"/>
          </p:cNvSpPr>
          <p:nvPr/>
        </p:nvSpPr>
        <p:spPr bwMode="auto">
          <a:xfrm>
            <a:off x="6843798" y="3175190"/>
            <a:ext cx="2559173" cy="1395982"/>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en-US" sz="2000">
                <a:solidFill>
                  <a:schemeClr val="accent1"/>
                </a:solidFill>
                <a:latin typeface="Montserrat SemiBold" panose="00000700000000000000" pitchFamily="2" charset="0"/>
              </a:rPr>
              <a:t>High expectations, routines and rules</a:t>
            </a:r>
          </a:p>
        </p:txBody>
      </p:sp>
    </p:spTree>
    <p:extLst>
      <p:ext uri="{BB962C8B-B14F-4D97-AF65-F5344CB8AC3E}">
        <p14:creationId xmlns:p14="http://schemas.microsoft.com/office/powerpoint/2010/main" val="1670704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AA4AE3-D88D-28BC-AFE1-7131326A5989}"/>
              </a:ext>
            </a:extLst>
          </p:cNvPr>
          <p:cNvSpPr>
            <a:spLocks noGrp="1"/>
          </p:cNvSpPr>
          <p:nvPr>
            <p:ph type="title"/>
          </p:nvPr>
        </p:nvSpPr>
        <p:spPr/>
        <p:txBody>
          <a:bodyPr>
            <a:normAutofit/>
          </a:bodyPr>
          <a:lstStyle/>
          <a:p>
            <a:r>
              <a:rPr lang="en-US" b="1" spc="0" dirty="0">
                <a:solidFill>
                  <a:srgbClr val="002F5E"/>
                </a:solidFill>
                <a:latin typeface="Montserrat SemiBold" panose="00000700000000000000" pitchFamily="2" charset="0"/>
                <a:ea typeface="PT Sans" panose="020B0503020203020204" pitchFamily="34" charset="0"/>
                <a:cs typeface="Poppins SemiBold"/>
              </a:rPr>
              <a:t>High expectations, routines and rules</a:t>
            </a:r>
            <a:endParaRPr lang="en-AU" dirty="0"/>
          </a:p>
        </p:txBody>
      </p:sp>
      <p:sp>
        <p:nvSpPr>
          <p:cNvPr id="16" name="Picture Placeholder 15">
            <a:extLst>
              <a:ext uri="{FF2B5EF4-FFF2-40B4-BE49-F238E27FC236}">
                <a16:creationId xmlns:a16="http://schemas.microsoft.com/office/drawing/2014/main" id="{3807D9C3-8772-3D66-BA74-8F6F51EA54D1}"/>
              </a:ext>
            </a:extLst>
          </p:cNvPr>
          <p:cNvSpPr>
            <a:spLocks noGrp="1"/>
          </p:cNvSpPr>
          <p:nvPr>
            <p:ph type="pic" sz="quarter" idx="4294967295"/>
          </p:nvPr>
        </p:nvSpPr>
        <p:spPr>
          <a:xfrm>
            <a:off x="652462" y="1982788"/>
            <a:ext cx="5443538" cy="4249737"/>
          </a:xfrm>
        </p:spPr>
        <p:txBody>
          <a:bodyPr>
            <a:normAutofit/>
          </a:bodyPr>
          <a:lstStyle/>
          <a:p>
            <a:pPr marL="0" marR="0" lvl="0" indent="0" algn="l" defTabSz="914400" rtl="0" eaLnBrk="1" fontAlgn="auto" latinLnBrk="0" hangingPunct="1">
              <a:lnSpc>
                <a:spcPct val="110000"/>
              </a:lnSpc>
              <a:spcBef>
                <a:spcPts val="0"/>
              </a:spcBef>
              <a:spcAft>
                <a:spcPts val="1000"/>
              </a:spcAft>
              <a:buClrTx/>
              <a:buSzTx/>
              <a:buFontTx/>
              <a:buNone/>
              <a:tabLst/>
              <a:defRPr/>
            </a:pPr>
            <a:r>
              <a:rPr kumimoji="0" lang="en-US" sz="2400" b="1" i="0" u="none" strike="noStrike" kern="1200" cap="none" spc="0" normalizeH="0" baseline="0" noProof="0">
                <a:ln>
                  <a:noFill/>
                </a:ln>
                <a:solidFill>
                  <a:schemeClr val="accent1"/>
                </a:solidFill>
                <a:effectLst/>
                <a:uLnTx/>
                <a:uFillTx/>
                <a:latin typeface="Montserrat"/>
                <a:ea typeface="+mn-ea"/>
                <a:cs typeface="+mn-cs"/>
              </a:rPr>
              <a:t>Why?</a:t>
            </a:r>
            <a:endParaRPr lang="en-US" sz="1400" b="1">
              <a:solidFill>
                <a:schemeClr val="accent1"/>
              </a:solidFill>
              <a:latin typeface="Montserrat"/>
            </a:endParaRPr>
          </a:p>
          <a:p>
            <a:pPr marL="342900" lvl="0" indent="-342900">
              <a:lnSpc>
                <a:spcPct val="110000"/>
              </a:lnSpc>
              <a:spcAft>
                <a:spcPts val="1000"/>
              </a:spcAft>
              <a:buFont typeface="Arial" panose="020B0604020202020204" pitchFamily="34" charset="0"/>
              <a:buChar char="•"/>
              <a:defRPr/>
            </a:pPr>
            <a:r>
              <a:rPr lang="en-US" sz="2000" b="0">
                <a:solidFill>
                  <a:srgbClr val="002F5E"/>
                </a:solidFill>
                <a:latin typeface="Montserrat" panose="00000500000000000000" pitchFamily="2" charset="0"/>
              </a:rPr>
              <a:t>Safety</a:t>
            </a:r>
          </a:p>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panose="00000500000000000000" pitchFamily="2" charset="0"/>
              </a:rPr>
              <a:t>Clarity </a:t>
            </a:r>
          </a:p>
          <a:p>
            <a:pPr marL="342900" indent="-342900">
              <a:lnSpc>
                <a:spcPct val="110000"/>
              </a:lnSpc>
              <a:spcAft>
                <a:spcPts val="1000"/>
              </a:spcAft>
              <a:buFont typeface="Arial" panose="020B0604020202020204" pitchFamily="34" charset="0"/>
              <a:buChar char="•"/>
              <a:defRPr/>
            </a:pPr>
            <a:r>
              <a:rPr lang="en-US" sz="2000" b="0">
                <a:solidFill>
                  <a:srgbClr val="002F5E"/>
                </a:solidFill>
                <a:latin typeface="Montserrat" panose="00000500000000000000" pitchFamily="2" charset="0"/>
              </a:rPr>
              <a:t>Shared understanding and practice</a:t>
            </a:r>
          </a:p>
          <a:p>
            <a:pPr marL="342900" lvl="0" indent="-342900">
              <a:lnSpc>
                <a:spcPct val="110000"/>
              </a:lnSpc>
              <a:spcAft>
                <a:spcPts val="1000"/>
              </a:spcAft>
              <a:buFont typeface="Arial" panose="020B0604020202020204" pitchFamily="34" charset="0"/>
              <a:buChar char="•"/>
              <a:defRPr/>
            </a:pPr>
            <a:r>
              <a:rPr lang="en-US" sz="2000" b="0">
                <a:solidFill>
                  <a:srgbClr val="002F5E"/>
                </a:solidFill>
                <a:latin typeface="Montserrat" panose="00000500000000000000" pitchFamily="2" charset="0"/>
              </a:rPr>
              <a:t>Predictability</a:t>
            </a:r>
          </a:p>
          <a:p>
            <a:pPr marL="342900" lvl="0" indent="-342900">
              <a:lnSpc>
                <a:spcPct val="110000"/>
              </a:lnSpc>
              <a:spcAft>
                <a:spcPts val="1000"/>
              </a:spcAft>
              <a:buFont typeface="Arial" panose="020B0604020202020204" pitchFamily="34" charset="0"/>
              <a:buChar char="•"/>
              <a:defRPr/>
            </a:pPr>
            <a:r>
              <a:rPr lang="en-US" sz="2000" b="0" err="1">
                <a:solidFill>
                  <a:srgbClr val="002F5E"/>
                </a:solidFill>
                <a:latin typeface="Montserrat" panose="00000500000000000000" pitchFamily="2" charset="0"/>
              </a:rPr>
              <a:t>Maximise</a:t>
            </a:r>
            <a:r>
              <a:rPr lang="en-US" sz="2000" b="0">
                <a:solidFill>
                  <a:srgbClr val="002F5E"/>
                </a:solidFill>
                <a:latin typeface="Montserrat" panose="00000500000000000000" pitchFamily="2" charset="0"/>
              </a:rPr>
              <a:t> learning time</a:t>
            </a:r>
          </a:p>
        </p:txBody>
      </p:sp>
    </p:spTree>
    <p:extLst>
      <p:ext uri="{BB962C8B-B14F-4D97-AF65-F5344CB8AC3E}">
        <p14:creationId xmlns:p14="http://schemas.microsoft.com/office/powerpoint/2010/main" val="3130254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2188DB-DBF4-C706-DB9D-FD2353C7550A}"/>
              </a:ext>
            </a:extLst>
          </p:cNvPr>
          <p:cNvSpPr>
            <a:spLocks noGrp="1"/>
          </p:cNvSpPr>
          <p:nvPr>
            <p:ph type="title"/>
          </p:nvPr>
        </p:nvSpPr>
        <p:spPr>
          <a:xfrm>
            <a:off x="612255" y="403210"/>
            <a:ext cx="10922000" cy="760567"/>
          </a:xfrm>
        </p:spPr>
        <p:txBody>
          <a:bodyPr>
            <a:normAutofit/>
          </a:bodyPr>
          <a:lstStyle/>
          <a:p>
            <a:r>
              <a:rPr lang="en-US" dirty="0"/>
              <a:t>High expectations, routines and rules</a:t>
            </a:r>
            <a:endParaRPr lang="en-AU" dirty="0"/>
          </a:p>
        </p:txBody>
      </p:sp>
      <p:sp>
        <p:nvSpPr>
          <p:cNvPr id="3" name="TextBox 2">
            <a:extLst>
              <a:ext uri="{FF2B5EF4-FFF2-40B4-BE49-F238E27FC236}">
                <a16:creationId xmlns:a16="http://schemas.microsoft.com/office/drawing/2014/main" id="{62F75BDB-2E5A-FE0A-896B-6CE07B047F3E}"/>
              </a:ext>
              <a:ext uri="{C183D7F6-B498-43B3-948B-1728B52AA6E4}">
                <adec:decorative xmlns:adec="http://schemas.microsoft.com/office/drawing/2017/decorative" val="0"/>
              </a:ext>
            </a:extLst>
          </p:cNvPr>
          <p:cNvSpPr txBox="1"/>
          <p:nvPr/>
        </p:nvSpPr>
        <p:spPr>
          <a:xfrm>
            <a:off x="1129505" y="3060347"/>
            <a:ext cx="2733907" cy="1565497"/>
          </a:xfrm>
          <a:prstGeom prst="roundRect">
            <a:avLst/>
          </a:prstGeom>
          <a:solidFill>
            <a:schemeClr val="bg1"/>
          </a:solidFill>
          <a:ln w="15875" cap="rnd">
            <a:solidFill>
              <a:schemeClr val="accent1"/>
            </a:solidFill>
          </a:ln>
        </p:spPr>
        <p:txBody>
          <a:bodyPr wrap="square" lIns="91440" tIns="45720" rIns="91440" bIns="108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400"/>
              </a:lnSpc>
              <a:spcBef>
                <a:spcPts val="0"/>
              </a:spcBef>
              <a:spcAft>
                <a:spcPts val="0"/>
              </a:spcAft>
              <a:buClrTx/>
              <a:buSzTx/>
              <a:buFontTx/>
              <a:buNone/>
              <a:tabLst/>
              <a:defRPr/>
            </a:pPr>
            <a:r>
              <a:rPr lang="en-US">
                <a:solidFill>
                  <a:schemeClr val="accent2"/>
                </a:solidFill>
                <a:latin typeface="Montserrat" pitchFamily="2" charset="77"/>
              </a:rPr>
              <a:t>Explicit teaching of high expectations, routines and rules</a:t>
            </a:r>
            <a:endParaRPr lang="en-AU">
              <a:solidFill>
                <a:schemeClr val="accent2"/>
              </a:solidFill>
              <a:latin typeface="Montserrat" pitchFamily="2" charset="77"/>
            </a:endParaRPr>
          </a:p>
        </p:txBody>
      </p:sp>
      <p:cxnSp>
        <p:nvCxnSpPr>
          <p:cNvPr id="7" name="Straight Arrow Connector 6" descr="Arrow pointing to the right">
            <a:extLst>
              <a:ext uri="{FF2B5EF4-FFF2-40B4-BE49-F238E27FC236}">
                <a16:creationId xmlns:a16="http://schemas.microsoft.com/office/drawing/2014/main" id="{18881534-2A37-8941-B3BE-6EBC218B8FFF}"/>
              </a:ext>
            </a:extLst>
          </p:cNvPr>
          <p:cNvCxnSpPr>
            <a:cxnSpLocks/>
            <a:stCxn id="3" idx="3"/>
            <a:endCxn id="4" idx="1"/>
          </p:cNvCxnSpPr>
          <p:nvPr/>
        </p:nvCxnSpPr>
        <p:spPr>
          <a:xfrm>
            <a:off x="3863412" y="3843096"/>
            <a:ext cx="865635" cy="0"/>
          </a:xfrm>
          <a:prstGeom prst="straightConnector1">
            <a:avLst/>
          </a:prstGeom>
          <a:ln w="15875" cap="flat">
            <a:solidFill>
              <a:schemeClr val="accent1"/>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296B37D-D877-545E-951A-AE18349523FD}"/>
              </a:ext>
              <a:ext uri="{C183D7F6-B498-43B3-948B-1728B52AA6E4}">
                <adec:decorative xmlns:adec="http://schemas.microsoft.com/office/drawing/2017/decorative" val="0"/>
              </a:ext>
            </a:extLst>
          </p:cNvPr>
          <p:cNvSpPr txBox="1"/>
          <p:nvPr/>
        </p:nvSpPr>
        <p:spPr>
          <a:xfrm>
            <a:off x="4729047" y="3060347"/>
            <a:ext cx="2733907" cy="1565497"/>
          </a:xfrm>
          <a:prstGeom prst="roundRect">
            <a:avLst/>
          </a:prstGeom>
          <a:solidFill>
            <a:schemeClr val="bg1"/>
          </a:solidFill>
          <a:ln w="15875" cap="rnd">
            <a:solidFill>
              <a:schemeClr val="accent1"/>
            </a:solidFill>
          </a:ln>
        </p:spPr>
        <p:txBody>
          <a:bodyPr wrap="square" lIns="91440" tIns="45720" rIns="91440" bIns="108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400"/>
              </a:lnSpc>
              <a:defRPr/>
            </a:pPr>
            <a:r>
              <a:rPr lang="en-US">
                <a:solidFill>
                  <a:schemeClr val="accent2"/>
                </a:solidFill>
                <a:latin typeface="Montserrat"/>
              </a:rPr>
              <a:t>Revising and </a:t>
            </a:r>
            <a:r>
              <a:rPr lang="en-US">
                <a:solidFill>
                  <a:schemeClr val="accent2"/>
                </a:solidFill>
                <a:ea typeface="+mn-lt"/>
                <a:cs typeface="+mn-lt"/>
              </a:rPr>
              <a:t>reinforcing</a:t>
            </a:r>
          </a:p>
        </p:txBody>
      </p:sp>
      <p:cxnSp>
        <p:nvCxnSpPr>
          <p:cNvPr id="11" name="Straight Arrow Connector 10" descr="Arrow pointing to the right">
            <a:extLst>
              <a:ext uri="{FF2B5EF4-FFF2-40B4-BE49-F238E27FC236}">
                <a16:creationId xmlns:a16="http://schemas.microsoft.com/office/drawing/2014/main" id="{228518EE-162E-4A4B-31EF-DBE692E27D70}"/>
              </a:ext>
            </a:extLst>
          </p:cNvPr>
          <p:cNvCxnSpPr>
            <a:cxnSpLocks/>
          </p:cNvCxnSpPr>
          <p:nvPr/>
        </p:nvCxnSpPr>
        <p:spPr>
          <a:xfrm>
            <a:off x="7462954" y="3886200"/>
            <a:ext cx="865635" cy="0"/>
          </a:xfrm>
          <a:prstGeom prst="straightConnector1">
            <a:avLst/>
          </a:prstGeom>
          <a:ln w="15875" cap="flat">
            <a:solidFill>
              <a:schemeClr val="accent1"/>
            </a:solidFill>
            <a:miter lim="800000"/>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46721BF-3009-0B67-4C0B-D17CF9C0CA3F}"/>
              </a:ext>
              <a:ext uri="{C183D7F6-B498-43B3-948B-1728B52AA6E4}">
                <adec:decorative xmlns:adec="http://schemas.microsoft.com/office/drawing/2017/decorative" val="0"/>
              </a:ext>
            </a:extLst>
          </p:cNvPr>
          <p:cNvSpPr txBox="1"/>
          <p:nvPr/>
        </p:nvSpPr>
        <p:spPr>
          <a:xfrm>
            <a:off x="8328589" y="3103451"/>
            <a:ext cx="2733907" cy="1565497"/>
          </a:xfrm>
          <a:prstGeom prst="roundRect">
            <a:avLst/>
          </a:prstGeom>
          <a:solidFill>
            <a:schemeClr val="bg1"/>
          </a:solidFill>
          <a:ln w="15875" cap="rnd">
            <a:solidFill>
              <a:schemeClr val="accent1"/>
            </a:solidFill>
          </a:ln>
        </p:spPr>
        <p:txBody>
          <a:bodyPr wrap="square" lIns="91440" tIns="45720" rIns="91440" bIns="108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400"/>
              </a:lnSpc>
              <a:defRPr/>
            </a:pPr>
            <a:r>
              <a:rPr lang="en-US">
                <a:solidFill>
                  <a:schemeClr val="accent2"/>
                </a:solidFill>
                <a:ea typeface="+mn-lt"/>
                <a:cs typeface="+mn-lt"/>
              </a:rPr>
              <a:t>Shared understanding</a:t>
            </a:r>
            <a:br>
              <a:rPr lang="en-US">
                <a:solidFill>
                  <a:schemeClr val="accent2"/>
                </a:solidFill>
                <a:ea typeface="+mn-lt"/>
                <a:cs typeface="+mn-lt"/>
              </a:rPr>
            </a:br>
            <a:r>
              <a:rPr lang="en-US">
                <a:solidFill>
                  <a:schemeClr val="accent2"/>
                </a:solidFill>
                <a:ea typeface="+mn-lt"/>
                <a:cs typeface="+mn-lt"/>
              </a:rPr>
              <a:t>and practice</a:t>
            </a:r>
            <a:endParaRPr lang="en-US">
              <a:solidFill>
                <a:schemeClr val="accent2"/>
              </a:solidFill>
              <a:latin typeface="Montserrat" pitchFamily="2" charset="77"/>
            </a:endParaRPr>
          </a:p>
        </p:txBody>
      </p:sp>
    </p:spTree>
    <p:extLst>
      <p:ext uri="{BB962C8B-B14F-4D97-AF65-F5344CB8AC3E}">
        <p14:creationId xmlns:p14="http://schemas.microsoft.com/office/powerpoint/2010/main" val="71671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3A5E801-0736-D723-5AF3-DDCA41F10110}"/>
              </a:ext>
            </a:extLst>
          </p:cNvPr>
          <p:cNvSpPr>
            <a:spLocks noGrp="1"/>
          </p:cNvSpPr>
          <p:nvPr>
            <p:ph type="title"/>
          </p:nvPr>
        </p:nvSpPr>
        <p:spPr>
          <a:xfrm>
            <a:off x="635000" y="293870"/>
            <a:ext cx="5317565" cy="980934"/>
          </a:xfrm>
        </p:spPr>
        <p:txBody>
          <a:bodyPr>
            <a:normAutofit/>
          </a:bodyPr>
          <a:lstStyle/>
          <a:p>
            <a:pPr marL="0" marR="0" lvl="0" indent="0" defTabSz="914400" rtl="0" eaLnBrk="1" fontAlgn="auto" latinLnBrk="0" hangingPunct="1">
              <a:lnSpc>
                <a:spcPct val="100000"/>
              </a:lnSpc>
              <a:spcBef>
                <a:spcPct val="0"/>
              </a:spcBef>
              <a:spcAft>
                <a:spcPts val="0"/>
              </a:spcAft>
              <a:tabLst/>
              <a:defRPr/>
            </a:pPr>
            <a:r>
              <a:rPr kumimoji="0" lang="en-US" sz="2800" b="1" i="0" u="none" strike="noStrike" kern="1800" cap="none" spc="0" normalizeH="0" baseline="0" noProof="0" dirty="0">
                <a:ln>
                  <a:noFill/>
                </a:ln>
                <a:solidFill>
                  <a:srgbClr val="002F5E"/>
                </a:solidFill>
                <a:effectLst/>
                <a:uLnTx/>
                <a:uFillTx/>
                <a:latin typeface="Montserrat SemiBold" panose="00000700000000000000" pitchFamily="2" charset="0"/>
                <a:ea typeface="PT Sans" panose="020B0503020203020204" pitchFamily="34" charset="0"/>
                <a:cs typeface="Poppins SemiBold"/>
              </a:rPr>
              <a:t>High expectations for student </a:t>
            </a:r>
            <a:r>
              <a:rPr kumimoji="0" lang="en-US" sz="2800" b="1" i="0" u="none" strike="noStrike" kern="1800" cap="none" spc="0" normalizeH="0" baseline="0" noProof="0" dirty="0" err="1">
                <a:ln>
                  <a:noFill/>
                </a:ln>
                <a:solidFill>
                  <a:srgbClr val="002F5E"/>
                </a:solidFill>
                <a:effectLst/>
                <a:uLnTx/>
                <a:uFillTx/>
                <a:latin typeface="Montserrat SemiBold" panose="00000700000000000000" pitchFamily="2" charset="0"/>
                <a:ea typeface="PT Sans" panose="020B0503020203020204" pitchFamily="34" charset="0"/>
                <a:cs typeface="Poppins SemiBold"/>
              </a:rPr>
              <a:t>behaviour</a:t>
            </a:r>
            <a:endParaRPr lang="en-AU" dirty="0"/>
          </a:p>
        </p:txBody>
      </p:sp>
      <p:sp>
        <p:nvSpPr>
          <p:cNvPr id="14" name="Picture Placeholder 13">
            <a:extLst>
              <a:ext uri="{FF2B5EF4-FFF2-40B4-BE49-F238E27FC236}">
                <a16:creationId xmlns:a16="http://schemas.microsoft.com/office/drawing/2014/main" id="{BB998B82-2E7E-4C39-5C98-E3BAEF38B174}"/>
              </a:ext>
            </a:extLst>
          </p:cNvPr>
          <p:cNvSpPr>
            <a:spLocks noGrp="1"/>
          </p:cNvSpPr>
          <p:nvPr>
            <p:ph type="pic" sz="quarter" idx="4294967295"/>
          </p:nvPr>
        </p:nvSpPr>
        <p:spPr>
          <a:xfrm>
            <a:off x="652990" y="1775617"/>
            <a:ext cx="5658163" cy="5294653"/>
          </a:xfrm>
        </p:spPr>
        <p:txBody>
          <a:bodyPr>
            <a:normAutofit/>
          </a:bodyPr>
          <a:lstStyle/>
          <a:p>
            <a:pPr marL="0" marR="0" lvl="0" indent="0" algn="l" defTabSz="914400" rtl="0" eaLnBrk="1" fontAlgn="auto" latinLnBrk="0" hangingPunct="1">
              <a:lnSpc>
                <a:spcPct val="100000"/>
              </a:lnSpc>
              <a:spcBef>
                <a:spcPts val="0"/>
              </a:spcBef>
              <a:buClrTx/>
              <a:buSzTx/>
              <a:buFontTx/>
              <a:buNone/>
              <a:tabLst/>
              <a:defRPr/>
            </a:pPr>
            <a:r>
              <a:rPr kumimoji="0" lang="en-US" sz="2400" b="1" i="0" u="none" strike="noStrike" kern="1200" cap="none" spc="0" normalizeH="0" baseline="0" noProof="0">
                <a:ln>
                  <a:noFill/>
                </a:ln>
                <a:solidFill>
                  <a:schemeClr val="accent1"/>
                </a:solidFill>
                <a:effectLst/>
                <a:uLnTx/>
                <a:uFillTx/>
                <a:latin typeface="Montserrat"/>
                <a:ea typeface="+mn-ea"/>
                <a:cs typeface="+mn-cs"/>
              </a:rPr>
              <a:t>Examples</a:t>
            </a:r>
            <a:endParaRPr kumimoji="0" lang="en-US" sz="1400" b="1" i="0" u="none" strike="noStrike" kern="1200" cap="none" spc="0" normalizeH="0" baseline="0" noProof="0">
              <a:ln>
                <a:noFill/>
              </a:ln>
              <a:solidFill>
                <a:schemeClr val="accent1"/>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buClrTx/>
              <a:buSzTx/>
              <a:buFontTx/>
              <a:buNone/>
              <a:tabLst/>
              <a:defRPr/>
            </a:pPr>
            <a:r>
              <a:rPr kumimoji="0" lang="en-US" sz="1800" b="0" i="0" u="none" strike="noStrike" kern="1200" cap="none" spc="0" normalizeH="0" baseline="0" noProof="0">
                <a:ln>
                  <a:noFill/>
                </a:ln>
                <a:solidFill>
                  <a:srgbClr val="002F5E"/>
                </a:solidFill>
                <a:effectLst/>
                <a:uLnTx/>
                <a:uFillTx/>
                <a:latin typeface="Montserrat"/>
                <a:ea typeface="+mn-ea"/>
                <a:cs typeface="+mn-cs"/>
              </a:rPr>
              <a:t>Expecting students to:</a:t>
            </a:r>
          </a:p>
          <a:p>
            <a:pPr marL="342900" indent="-342900">
              <a:lnSpc>
                <a:spcPct val="100000"/>
              </a:lnSpc>
              <a:buFont typeface="Arial" panose="020B0604020202020204" pitchFamily="34" charset="0"/>
              <a:buChar char="•"/>
              <a:defRPr/>
            </a:pPr>
            <a:r>
              <a:rPr kumimoji="0" lang="en-US" sz="1800" b="0" i="0" u="none" strike="noStrike" kern="1200" cap="none" spc="0" normalizeH="0" baseline="0" noProof="0">
                <a:ln>
                  <a:noFill/>
                </a:ln>
                <a:solidFill>
                  <a:srgbClr val="002F5E"/>
                </a:solidFill>
                <a:effectLst/>
                <a:uLnTx/>
                <a:uFillTx/>
                <a:latin typeface="Montserrat"/>
                <a:ea typeface="+mn-ea"/>
                <a:cs typeface="+mn-cs"/>
              </a:rPr>
              <a:t>move </a:t>
            </a:r>
            <a:r>
              <a:rPr lang="en-US" sz="1800" b="0">
                <a:solidFill>
                  <a:srgbClr val="002F5E"/>
                </a:solidFill>
                <a:latin typeface="Montserrat" pitchFamily="2" charset="77"/>
              </a:rPr>
              <a:t>quietly</a:t>
            </a:r>
            <a:r>
              <a:rPr lang="en-US" sz="1800">
                <a:solidFill>
                  <a:srgbClr val="002F5E"/>
                </a:solidFill>
              </a:rPr>
              <a:t> </a:t>
            </a:r>
            <a:r>
              <a:rPr kumimoji="0" lang="en-US" sz="1800" b="0" i="0" u="none" strike="noStrike" kern="1200" cap="none" spc="0" normalizeH="0" baseline="0" noProof="0">
                <a:ln>
                  <a:noFill/>
                </a:ln>
                <a:solidFill>
                  <a:srgbClr val="002F5E"/>
                </a:solidFill>
                <a:effectLst/>
                <a:uLnTx/>
                <a:uFillTx/>
                <a:latin typeface="Montserrat"/>
                <a:ea typeface="+mn-ea"/>
                <a:cs typeface="+mn-cs"/>
              </a:rPr>
              <a:t>in pairs when moving </a:t>
            </a:r>
            <a:br>
              <a:rPr kumimoji="0" lang="en-US" sz="1800" b="0" i="0" u="none" strike="noStrike" kern="1200" cap="none" spc="0" normalizeH="0" baseline="0" noProof="0">
                <a:ln>
                  <a:noFill/>
                </a:ln>
                <a:solidFill>
                  <a:srgbClr val="002F5E"/>
                </a:solidFill>
                <a:effectLst/>
                <a:uLnTx/>
                <a:uFillTx/>
                <a:latin typeface="Montserrat"/>
                <a:ea typeface="+mn-ea"/>
                <a:cs typeface="+mn-cs"/>
              </a:rPr>
            </a:br>
            <a:r>
              <a:rPr kumimoji="0" lang="en-US" sz="1800" b="0" i="0" u="none" strike="noStrike" kern="1200" cap="none" spc="0" normalizeH="0" baseline="0" noProof="0">
                <a:ln>
                  <a:noFill/>
                </a:ln>
                <a:solidFill>
                  <a:srgbClr val="002F5E"/>
                </a:solidFill>
                <a:effectLst/>
                <a:uLnTx/>
                <a:uFillTx/>
                <a:latin typeface="Montserrat"/>
                <a:ea typeface="+mn-ea"/>
                <a:cs typeface="+mn-cs"/>
              </a:rPr>
              <a:t>through the school</a:t>
            </a:r>
          </a:p>
          <a:p>
            <a:pPr marL="342900" indent="-342900">
              <a:lnSpc>
                <a:spcPct val="100000"/>
              </a:lnSpc>
              <a:buFont typeface="Arial" panose="020B0604020202020204" pitchFamily="34" charset="0"/>
              <a:buChar char="•"/>
              <a:defRPr/>
            </a:pPr>
            <a:r>
              <a:rPr kumimoji="0" lang="en-US" sz="1800" b="0" i="0" u="none" strike="noStrike" kern="1200" cap="none" spc="0" normalizeH="0" baseline="0" noProof="0">
                <a:ln>
                  <a:noFill/>
                </a:ln>
                <a:solidFill>
                  <a:srgbClr val="002F5E"/>
                </a:solidFill>
                <a:effectLst/>
                <a:uLnTx/>
                <a:uFillTx/>
                <a:latin typeface="Montserrat"/>
                <a:ea typeface="+mn-ea"/>
                <a:cs typeface="+mn-cs"/>
              </a:rPr>
              <a:t>be on time</a:t>
            </a:r>
          </a:p>
          <a:p>
            <a:pPr marL="342900" indent="-342900">
              <a:lnSpc>
                <a:spcPct val="100000"/>
              </a:lnSpc>
              <a:buFont typeface="Arial" panose="020B0604020202020204" pitchFamily="34" charset="0"/>
              <a:buChar char="•"/>
              <a:defRPr/>
            </a:pPr>
            <a:r>
              <a:rPr kumimoji="0" lang="en-US" sz="1800" b="0" i="0" u="none" strike="noStrike" kern="1200" cap="none" spc="0" normalizeH="0" baseline="0" noProof="0">
                <a:ln>
                  <a:noFill/>
                </a:ln>
                <a:solidFill>
                  <a:srgbClr val="002F5E"/>
                </a:solidFill>
                <a:effectLst/>
                <a:uLnTx/>
                <a:uFillTx/>
                <a:latin typeface="Montserrat"/>
                <a:ea typeface="+mn-ea"/>
                <a:cs typeface="+mn-cs"/>
              </a:rPr>
              <a:t>line up quietly outside the classroom</a:t>
            </a:r>
          </a:p>
          <a:p>
            <a:pPr marL="342900" indent="-342900">
              <a:lnSpc>
                <a:spcPct val="100000"/>
              </a:lnSpc>
              <a:buFont typeface="Arial" panose="020B0604020202020204" pitchFamily="34" charset="0"/>
              <a:buChar char="•"/>
              <a:defRPr/>
            </a:pPr>
            <a:r>
              <a:rPr kumimoji="0" lang="en-US" sz="1800" b="0" i="0" u="none" strike="noStrike" kern="1200" cap="none" spc="0" normalizeH="0" baseline="0" noProof="0">
                <a:ln>
                  <a:noFill/>
                </a:ln>
                <a:solidFill>
                  <a:srgbClr val="002F5E"/>
                </a:solidFill>
                <a:effectLst/>
                <a:uLnTx/>
                <a:uFillTx/>
                <a:latin typeface="Montserrat"/>
                <a:ea typeface="+mn-ea"/>
                <a:cs typeface="+mn-cs"/>
              </a:rPr>
              <a:t>listen when others are speaking</a:t>
            </a:r>
          </a:p>
          <a:p>
            <a:pPr marL="342900" indent="-342900">
              <a:lnSpc>
                <a:spcPct val="100000"/>
              </a:lnSpc>
              <a:buFont typeface="Arial" panose="020B0604020202020204" pitchFamily="34" charset="0"/>
              <a:buChar char="•"/>
              <a:defRPr/>
            </a:pPr>
            <a:r>
              <a:rPr kumimoji="0" lang="en-US" sz="1800" b="0" i="0" u="none" strike="noStrike" kern="1200" cap="none" spc="0" normalizeH="0" baseline="0" noProof="0">
                <a:ln>
                  <a:noFill/>
                </a:ln>
                <a:solidFill>
                  <a:srgbClr val="002F5E"/>
                </a:solidFill>
                <a:effectLst/>
                <a:uLnTx/>
                <a:uFillTx/>
                <a:latin typeface="Montserrat"/>
                <a:ea typeface="+mn-ea"/>
                <a:cs typeface="+mn-cs"/>
              </a:rPr>
              <a:t>raise their hands when they have a question</a:t>
            </a:r>
          </a:p>
          <a:p>
            <a:pPr marL="342900" indent="-342900">
              <a:lnSpc>
                <a:spcPct val="100000"/>
              </a:lnSpc>
              <a:buFont typeface="Arial" panose="020B0604020202020204" pitchFamily="34" charset="0"/>
              <a:buChar char="•"/>
              <a:defRPr/>
            </a:pPr>
            <a:r>
              <a:rPr kumimoji="0" lang="en-US" sz="1800" b="0" i="0" u="none" strike="noStrike" kern="1200" cap="none" spc="0" normalizeH="0" baseline="0" noProof="0">
                <a:ln>
                  <a:noFill/>
                </a:ln>
                <a:solidFill>
                  <a:srgbClr val="002F5E"/>
                </a:solidFill>
                <a:effectLst/>
                <a:uLnTx/>
                <a:uFillTx/>
                <a:latin typeface="Montserrat"/>
                <a:ea typeface="+mn-ea"/>
                <a:cs typeface="+mn-cs"/>
              </a:rPr>
              <a:t>put equipment where it belongs</a:t>
            </a:r>
          </a:p>
          <a:p>
            <a:pPr marL="342900" indent="-342900">
              <a:lnSpc>
                <a:spcPct val="100000"/>
              </a:lnSpc>
              <a:buFont typeface="Arial" panose="020B0604020202020204" pitchFamily="34" charset="0"/>
              <a:buChar char="•"/>
              <a:defRPr/>
            </a:pPr>
            <a:r>
              <a:rPr kumimoji="0" lang="en-US" sz="1800" b="0" i="0" u="none" strike="noStrike" kern="1200" cap="none" spc="0" normalizeH="0" baseline="0" noProof="0">
                <a:ln>
                  <a:noFill/>
                </a:ln>
                <a:solidFill>
                  <a:srgbClr val="002F5E"/>
                </a:solidFill>
                <a:effectLst/>
                <a:uLnTx/>
                <a:uFillTx/>
                <a:latin typeface="Montserrat"/>
                <a:ea typeface="+mn-ea"/>
                <a:cs typeface="+mn-cs"/>
              </a:rPr>
              <a:t>follow staff members’ instructions.</a:t>
            </a:r>
          </a:p>
        </p:txBody>
      </p:sp>
      <p:pic>
        <p:nvPicPr>
          <p:cNvPr id="3" name="Picture 2" descr="A teacher and a group of students in a classroom. One of the students has her hand raised.">
            <a:extLst>
              <a:ext uri="{FF2B5EF4-FFF2-40B4-BE49-F238E27FC236}">
                <a16:creationId xmlns:a16="http://schemas.microsoft.com/office/drawing/2014/main" id="{57E5ED01-6542-66AA-FA43-D0A26018CDB3}"/>
              </a:ext>
            </a:extLst>
          </p:cNvPr>
          <p:cNvPicPr>
            <a:picLocks noChangeAspect="1"/>
          </p:cNvPicPr>
          <p:nvPr/>
        </p:nvPicPr>
        <p:blipFill rotWithShape="1">
          <a:blip r:embed="rId3"/>
          <a:srcRect l="9850" r="35147"/>
          <a:stretch/>
        </p:blipFill>
        <p:spPr>
          <a:xfrm>
            <a:off x="6533837" y="0"/>
            <a:ext cx="5658163" cy="6858000"/>
          </a:xfrm>
          <a:prstGeom prst="rect">
            <a:avLst/>
          </a:prstGeom>
        </p:spPr>
      </p:pic>
      <p:sp>
        <p:nvSpPr>
          <p:cNvPr id="4" name="TextBox 3">
            <a:extLst>
              <a:ext uri="{FF2B5EF4-FFF2-40B4-BE49-F238E27FC236}">
                <a16:creationId xmlns:a16="http://schemas.microsoft.com/office/drawing/2014/main" id="{BB6F1E6A-889B-4B3B-99E4-ABBBFFE5463A}"/>
              </a:ext>
              <a:ext uri="{C183D7F6-B498-43B3-948B-1728B52AA6E4}">
                <adec:decorative xmlns:adec="http://schemas.microsoft.com/office/drawing/2017/decorative" val="0"/>
              </a:ext>
            </a:extLst>
          </p:cNvPr>
          <p:cNvSpPr txBox="1"/>
          <p:nvPr/>
        </p:nvSpPr>
        <p:spPr>
          <a:xfrm>
            <a:off x="8181475" y="6524952"/>
            <a:ext cx="3981950" cy="261610"/>
          </a:xfrm>
          <a:prstGeom prst="rect">
            <a:avLst/>
          </a:prstGeom>
          <a:noFill/>
        </p:spPr>
        <p:txBody>
          <a:bodyPr wrap="square">
            <a:spAutoFit/>
          </a:bodyPr>
          <a:lstStyle/>
          <a:p>
            <a:pPr algn="r"/>
            <a:r>
              <a:rPr lang="en-AU" sz="1100" dirty="0">
                <a:solidFill>
                  <a:schemeClr val="bg1"/>
                </a:solidFill>
                <a:hlinkClick r:id="rId4" tooltip="https://www.istockphoto.com/portfolio/asiseeit?mediatype=photography">
                  <a:extLst>
                    <a:ext uri="{A12FA001-AC4F-418D-AE19-62706E023703}">
                      <ahyp:hlinkClr xmlns:ahyp="http://schemas.microsoft.com/office/drawing/2018/hyperlinkcolor" val="tx"/>
                    </a:ext>
                  </a:extLst>
                </a:hlinkClick>
              </a:rPr>
              <a:t>Image credit: iStock.com/</a:t>
            </a:r>
            <a:r>
              <a:rPr lang="en-AU" sz="1100" dirty="0" err="1">
                <a:solidFill>
                  <a:schemeClr val="bg1"/>
                </a:solidFill>
                <a:hlinkClick r:id="rId4" tooltip="https://www.istockphoto.com/portfolio/asiseeit?mediatype=photography">
                  <a:extLst>
                    <a:ext uri="{A12FA001-AC4F-418D-AE19-62706E023703}">
                      <ahyp:hlinkClr xmlns:ahyp="http://schemas.microsoft.com/office/drawing/2018/hyperlinkcolor" val="tx"/>
                    </a:ext>
                  </a:extLst>
                </a:hlinkClick>
              </a:rPr>
              <a:t>JohnnyGreig</a:t>
            </a:r>
            <a:endParaRPr lang="en-AU" sz="1100" dirty="0">
              <a:solidFill>
                <a:schemeClr val="bg1"/>
              </a:solidFill>
            </a:endParaRPr>
          </a:p>
        </p:txBody>
      </p:sp>
    </p:spTree>
    <p:extLst>
      <p:ext uri="{BB962C8B-B14F-4D97-AF65-F5344CB8AC3E}">
        <p14:creationId xmlns:p14="http://schemas.microsoft.com/office/powerpoint/2010/main" val="1831292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8E3A-D4C0-76BC-0FA0-6ED93394CD9C}"/>
              </a:ext>
            </a:extLst>
          </p:cNvPr>
          <p:cNvSpPr txBox="1">
            <a:spLocks noGrp="1"/>
          </p:cNvSpPr>
          <p:nvPr>
            <p:ph type="title"/>
          </p:nvPr>
        </p:nvSpPr>
        <p:spPr>
          <a:xfrm>
            <a:off x="610744" y="524349"/>
            <a:ext cx="10946256" cy="557566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Evidence-based approaches for effective classroom management</a:t>
            </a:r>
            <a:endParaRPr lang="en-AU" noProof="0" dirty="0"/>
          </a:p>
        </p:txBody>
      </p:sp>
    </p:spTree>
    <p:extLst>
      <p:ext uri="{BB962C8B-B14F-4D97-AF65-F5344CB8AC3E}">
        <p14:creationId xmlns:p14="http://schemas.microsoft.com/office/powerpoint/2010/main" val="4262367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3A1A86-3555-5012-3C73-02EE402CFF96}"/>
              </a:ext>
            </a:extLst>
          </p:cNvPr>
          <p:cNvSpPr>
            <a:spLocks noGrp="1"/>
          </p:cNvSpPr>
          <p:nvPr>
            <p:ph type="title"/>
          </p:nvPr>
        </p:nvSpPr>
        <p:spPr>
          <a:xfrm>
            <a:off x="612255" y="403210"/>
            <a:ext cx="10922000" cy="760567"/>
          </a:xfrm>
        </p:spPr>
        <p:txBody>
          <a:bodyPr/>
          <a:lstStyle/>
          <a:p>
            <a:r>
              <a:rPr lang="en-AU" dirty="0"/>
              <a:t>Reflection</a:t>
            </a:r>
            <a:endParaRPr lang="en-US" dirty="0"/>
          </a:p>
        </p:txBody>
      </p:sp>
      <p:sp>
        <p:nvSpPr>
          <p:cNvPr id="8" name="TextBox 7">
            <a:extLst>
              <a:ext uri="{FF2B5EF4-FFF2-40B4-BE49-F238E27FC236}">
                <a16:creationId xmlns:a16="http://schemas.microsoft.com/office/drawing/2014/main" id="{6EDE5FAB-843D-BBE7-FBDD-F4747526B0CE}"/>
              </a:ext>
            </a:extLst>
          </p:cNvPr>
          <p:cNvSpPr txBox="1"/>
          <p:nvPr/>
        </p:nvSpPr>
        <p:spPr>
          <a:xfrm>
            <a:off x="314659" y="1884020"/>
            <a:ext cx="8588042" cy="4247317"/>
          </a:xfrm>
          <a:prstGeom prst="rect">
            <a:avLst/>
          </a:prstGeom>
          <a:noFill/>
        </p:spPr>
        <p:txBody>
          <a:bodyPr wrap="square" rtlCol="0">
            <a:spAutoFit/>
          </a:bodyPr>
          <a:lstStyle/>
          <a:p>
            <a:pPr marL="377100" rtl="0" fontAlgn="base">
              <a:spcAft>
                <a:spcPts val="1200"/>
              </a:spcAft>
            </a:pPr>
            <a:r>
              <a:rPr lang="en-US" sz="2000" kern="1200">
                <a:solidFill>
                  <a:schemeClr val="bg1"/>
                </a:solidFill>
                <a:latin typeface="Montserrat" pitchFamily="2" charset="77"/>
              </a:rPr>
              <a:t>Consider our expectations of students as they move through the school.</a:t>
            </a:r>
          </a:p>
          <a:p>
            <a:pPr marL="834300" indent="-457200" rtl="0" fontAlgn="base">
              <a:spcAft>
                <a:spcPts val="1200"/>
              </a:spcAft>
              <a:buFont typeface="+mj-lt"/>
              <a:buAutoNum type="arabicPeriod"/>
            </a:pPr>
            <a:r>
              <a:rPr lang="en-US" sz="2000">
                <a:solidFill>
                  <a:schemeClr val="bg1"/>
                </a:solidFill>
                <a:latin typeface="Montserrat" pitchFamily="2" charset="77"/>
              </a:rPr>
              <a:t>Why are students expected to move in this way?</a:t>
            </a:r>
            <a:endParaRPr lang="en-US" sz="2000" kern="1200">
              <a:solidFill>
                <a:schemeClr val="bg1"/>
              </a:solidFill>
              <a:latin typeface="Montserrat" pitchFamily="2" charset="77"/>
            </a:endParaRPr>
          </a:p>
          <a:p>
            <a:pPr marL="834300" indent="-457200" fontAlgn="base">
              <a:spcAft>
                <a:spcPts val="1200"/>
              </a:spcAft>
              <a:buFont typeface="+mj-lt"/>
              <a:buAutoNum type="arabicPeriod"/>
            </a:pPr>
            <a:r>
              <a:rPr lang="en-US" sz="2000">
                <a:solidFill>
                  <a:schemeClr val="bg1"/>
                </a:solidFill>
                <a:latin typeface="Montserrat" pitchFamily="2" charset="77"/>
              </a:rPr>
              <a:t>Are the expectations:</a:t>
            </a:r>
          </a:p>
          <a:p>
            <a:pPr marL="1748700" lvl="2" indent="-457200" fontAlgn="base">
              <a:spcAft>
                <a:spcPts val="1200"/>
              </a:spcAft>
              <a:buFont typeface="Arial" panose="020B0604020202020204" pitchFamily="34" charset="0"/>
              <a:buChar char="•"/>
            </a:pPr>
            <a:r>
              <a:rPr lang="en-US" sz="2000">
                <a:solidFill>
                  <a:schemeClr val="bg1"/>
                </a:solidFill>
                <a:latin typeface="Montserrat" pitchFamily="2" charset="77"/>
              </a:rPr>
              <a:t>clear?  How do we know?</a:t>
            </a:r>
          </a:p>
          <a:p>
            <a:pPr marL="1748700" lvl="2" indent="-457200" fontAlgn="base">
              <a:spcAft>
                <a:spcPts val="1200"/>
              </a:spcAft>
              <a:buFont typeface="Arial" panose="020B0604020202020204" pitchFamily="34" charset="0"/>
              <a:buChar char="•"/>
            </a:pPr>
            <a:r>
              <a:rPr lang="en-US" sz="2000">
                <a:solidFill>
                  <a:schemeClr val="bg1"/>
                </a:solidFill>
                <a:latin typeface="Montserrat" pitchFamily="2" charset="77"/>
              </a:rPr>
              <a:t>high?  How do we know?</a:t>
            </a:r>
          </a:p>
          <a:p>
            <a:pPr marL="1748700" lvl="2" indent="-457200" fontAlgn="base">
              <a:spcAft>
                <a:spcPts val="1200"/>
              </a:spcAft>
              <a:buFont typeface="Arial" panose="020B0604020202020204" pitchFamily="34" charset="0"/>
              <a:buChar char="•"/>
            </a:pPr>
            <a:r>
              <a:rPr lang="en-US" sz="2000">
                <a:solidFill>
                  <a:schemeClr val="bg1"/>
                </a:solidFill>
                <a:latin typeface="Montserrat" pitchFamily="2" charset="77"/>
              </a:rPr>
              <a:t>consistent? How do we know?</a:t>
            </a:r>
          </a:p>
          <a:p>
            <a:pPr marL="834300" indent="-457200" rtl="0" fontAlgn="base">
              <a:spcAft>
                <a:spcPts val="1200"/>
              </a:spcAft>
              <a:buFont typeface="+mj-lt"/>
              <a:buAutoNum type="arabicPeriod"/>
            </a:pPr>
            <a:r>
              <a:rPr lang="en-US" sz="2000" kern="1200">
                <a:solidFill>
                  <a:schemeClr val="bg1"/>
                </a:solidFill>
                <a:latin typeface="Montserrat" pitchFamily="2" charset="77"/>
              </a:rPr>
              <a:t>How are these expectations communicated to students?</a:t>
            </a:r>
          </a:p>
          <a:p>
            <a:pPr marL="834300" indent="-457200" fontAlgn="base">
              <a:spcAft>
                <a:spcPts val="1200"/>
              </a:spcAft>
              <a:buFont typeface="+mj-lt"/>
              <a:buAutoNum type="arabicPeriod"/>
            </a:pPr>
            <a:r>
              <a:rPr lang="en-US" sz="2000" kern="1200">
                <a:solidFill>
                  <a:schemeClr val="bg1"/>
                </a:solidFill>
                <a:latin typeface="Montserrat" pitchFamily="2" charset="77"/>
              </a:rPr>
              <a:t>Is there a gap between what actually happens and the expectation? How do we know?</a:t>
            </a:r>
            <a:endParaRPr lang="en-US" sz="2000" b="0" i="0">
              <a:solidFill>
                <a:schemeClr val="bg1"/>
              </a:solidFill>
              <a:effectLst/>
              <a:latin typeface="Montserrat" panose="00000500000000000000" pitchFamily="2" charset="0"/>
            </a:endParaRPr>
          </a:p>
        </p:txBody>
      </p:sp>
      <p:pic>
        <p:nvPicPr>
          <p:cNvPr id="3" name="Content Placeholder 31">
            <a:extLst>
              <a:ext uri="{FF2B5EF4-FFF2-40B4-BE49-F238E27FC236}">
                <a16:creationId xmlns:a16="http://schemas.microsoft.com/office/drawing/2014/main" id="{CA23B882-EEF9-7CF3-E5AE-0C17FD56EAD4}"/>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84"/>
          <a:stretch/>
        </p:blipFill>
        <p:spPr>
          <a:xfrm>
            <a:off x="8461945" y="3524036"/>
            <a:ext cx="3415396" cy="3333964"/>
          </a:xfrm>
          <a:prstGeom prst="rect">
            <a:avLst/>
          </a:prstGeom>
        </p:spPr>
      </p:pic>
    </p:spTree>
    <p:extLst>
      <p:ext uri="{BB962C8B-B14F-4D97-AF65-F5344CB8AC3E}">
        <p14:creationId xmlns:p14="http://schemas.microsoft.com/office/powerpoint/2010/main" val="3396028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1">
            <a:extLst>
              <a:ext uri="{FF2B5EF4-FFF2-40B4-BE49-F238E27FC236}">
                <a16:creationId xmlns:a16="http://schemas.microsoft.com/office/drawing/2014/main" id="{AAC621CF-A496-C619-F1E9-E255F0B666CA}"/>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84"/>
          <a:stretch/>
        </p:blipFill>
        <p:spPr>
          <a:xfrm>
            <a:off x="8461945" y="3524036"/>
            <a:ext cx="3415396" cy="3333964"/>
          </a:xfrm>
          <a:prstGeom prst="rect">
            <a:avLst/>
          </a:prstGeom>
        </p:spPr>
      </p:pic>
      <p:sp>
        <p:nvSpPr>
          <p:cNvPr id="2" name="Title 1">
            <a:extLst>
              <a:ext uri="{FF2B5EF4-FFF2-40B4-BE49-F238E27FC236}">
                <a16:creationId xmlns:a16="http://schemas.microsoft.com/office/drawing/2014/main" id="{6B2BCF28-F425-54C1-0CE3-8B52324DEA58}"/>
              </a:ext>
            </a:extLst>
          </p:cNvPr>
          <p:cNvSpPr>
            <a:spLocks noGrp="1"/>
          </p:cNvSpPr>
          <p:nvPr>
            <p:ph type="title"/>
          </p:nvPr>
        </p:nvSpPr>
        <p:spPr>
          <a:xfrm>
            <a:off x="612255" y="403210"/>
            <a:ext cx="10922000" cy="760567"/>
          </a:xfrm>
        </p:spPr>
        <p:txBody>
          <a:bodyPr/>
          <a:lstStyle/>
          <a:p>
            <a:r>
              <a:rPr lang="en-AU" dirty="0"/>
              <a:t>Reflection</a:t>
            </a:r>
            <a:endParaRPr lang="en-US" dirty="0"/>
          </a:p>
        </p:txBody>
      </p:sp>
      <p:sp>
        <p:nvSpPr>
          <p:cNvPr id="17" name="TextBox 16">
            <a:extLst>
              <a:ext uri="{FF2B5EF4-FFF2-40B4-BE49-F238E27FC236}">
                <a16:creationId xmlns:a16="http://schemas.microsoft.com/office/drawing/2014/main" id="{E8C3D790-CE32-4AB3-B43A-BA5A2298A104}"/>
              </a:ext>
            </a:extLst>
          </p:cNvPr>
          <p:cNvSpPr txBox="1"/>
          <p:nvPr/>
        </p:nvSpPr>
        <p:spPr>
          <a:xfrm>
            <a:off x="263277" y="2033553"/>
            <a:ext cx="7807297" cy="3675878"/>
          </a:xfrm>
          <a:prstGeom prst="rect">
            <a:avLst/>
          </a:prstGeom>
          <a:noFill/>
        </p:spPr>
        <p:txBody>
          <a:bodyPr wrap="square" rtlCol="0">
            <a:spAutoFit/>
          </a:bodyPr>
          <a:lstStyle/>
          <a:p>
            <a:pPr marL="720000" indent="-342900" rtl="0" fontAlgn="base">
              <a:lnSpc>
                <a:spcPts val="3000"/>
              </a:lnSpc>
              <a:spcAft>
                <a:spcPts val="2400"/>
              </a:spcAft>
              <a:buFont typeface="Arial" panose="020B0604020202020204" pitchFamily="34" charset="0"/>
              <a:buChar char="•"/>
            </a:pPr>
            <a:r>
              <a:rPr lang="en-US" sz="2000" b="0" i="0">
                <a:solidFill>
                  <a:schemeClr val="bg1"/>
                </a:solidFill>
                <a:effectLst/>
                <a:latin typeface="Montserrat" panose="00000500000000000000" pitchFamily="2" charset="0"/>
              </a:rPr>
              <a:t>What high expectations for my students do I </a:t>
            </a:r>
            <a:r>
              <a:rPr lang="en-US" sz="2000" i="0">
                <a:solidFill>
                  <a:schemeClr val="bg1"/>
                </a:solidFill>
                <a:effectLst/>
                <a:latin typeface="Montserrat" panose="00000500000000000000" pitchFamily="2" charset="0"/>
              </a:rPr>
              <a:t>consistently </a:t>
            </a:r>
            <a:r>
              <a:rPr lang="en-US" sz="2000" b="0" i="0">
                <a:solidFill>
                  <a:schemeClr val="bg1"/>
                </a:solidFill>
                <a:effectLst/>
                <a:latin typeface="Montserrat" panose="00000500000000000000" pitchFamily="2" charset="0"/>
              </a:rPr>
              <a:t>maintain?</a:t>
            </a:r>
          </a:p>
          <a:p>
            <a:pPr marL="720000" indent="-342900" fontAlgn="base">
              <a:lnSpc>
                <a:spcPts val="3000"/>
              </a:lnSpc>
              <a:spcAft>
                <a:spcPts val="2400"/>
              </a:spcAft>
              <a:buFont typeface="Arial" panose="020B0604020202020204" pitchFamily="34" charset="0"/>
              <a:buChar char="•"/>
            </a:pPr>
            <a:r>
              <a:rPr lang="en-US" sz="2000">
                <a:solidFill>
                  <a:schemeClr val="bg1"/>
                </a:solidFill>
                <a:latin typeface="Montserrat" panose="00000500000000000000" pitchFamily="2" charset="0"/>
              </a:rPr>
              <a:t>How do I maintain high expectations while maintaining relationships?</a:t>
            </a:r>
            <a:endParaRPr lang="en-US" sz="2000" b="0" i="0">
              <a:solidFill>
                <a:schemeClr val="bg1"/>
              </a:solidFill>
              <a:effectLst/>
              <a:latin typeface="Montserrat" panose="00000500000000000000" pitchFamily="2" charset="0"/>
            </a:endParaRPr>
          </a:p>
          <a:p>
            <a:pPr marL="720000" indent="-342900" rtl="0" fontAlgn="base">
              <a:lnSpc>
                <a:spcPts val="3000"/>
              </a:lnSpc>
              <a:spcAft>
                <a:spcPts val="2400"/>
              </a:spcAft>
              <a:buFont typeface="Arial" panose="020B0604020202020204" pitchFamily="34" charset="0"/>
              <a:buChar char="•"/>
            </a:pPr>
            <a:r>
              <a:rPr lang="en-US" sz="2000" b="0" i="0">
                <a:solidFill>
                  <a:schemeClr val="bg1"/>
                </a:solidFill>
                <a:effectLst/>
                <a:latin typeface="Montserrat" panose="00000500000000000000" pitchFamily="2" charset="0"/>
              </a:rPr>
              <a:t>What high expectations could I </a:t>
            </a:r>
            <a:r>
              <a:rPr lang="en-US" sz="2000" i="0">
                <a:solidFill>
                  <a:schemeClr val="bg1"/>
                </a:solidFill>
                <a:effectLst/>
                <a:latin typeface="Montserrat" panose="00000500000000000000" pitchFamily="2" charset="0"/>
              </a:rPr>
              <a:t>more consistently </a:t>
            </a:r>
            <a:r>
              <a:rPr lang="en-US" sz="2000" b="0" i="0">
                <a:solidFill>
                  <a:schemeClr val="bg1"/>
                </a:solidFill>
                <a:effectLst/>
                <a:latin typeface="Montserrat" panose="00000500000000000000" pitchFamily="2" charset="0"/>
              </a:rPr>
              <a:t>maintain?</a:t>
            </a:r>
          </a:p>
          <a:p>
            <a:pPr marL="720000" indent="-342900" fontAlgn="base">
              <a:lnSpc>
                <a:spcPts val="3000"/>
              </a:lnSpc>
              <a:spcAft>
                <a:spcPts val="2400"/>
              </a:spcAft>
              <a:buFont typeface="Arial" panose="020B0604020202020204" pitchFamily="34" charset="0"/>
              <a:buChar char="•"/>
            </a:pPr>
            <a:r>
              <a:rPr lang="en-US" sz="2000">
                <a:solidFill>
                  <a:schemeClr val="bg1"/>
                </a:solidFill>
                <a:latin typeface="Montserrat" panose="00000500000000000000" pitchFamily="2" charset="0"/>
              </a:rPr>
              <a:t>What support do I need to do that?</a:t>
            </a:r>
            <a:endParaRPr lang="en-US" sz="2000" b="0" i="0">
              <a:solidFill>
                <a:schemeClr val="bg1"/>
              </a:solidFill>
              <a:effectLst/>
              <a:latin typeface="Montserrat" panose="00000500000000000000" pitchFamily="2" charset="0"/>
            </a:endParaRPr>
          </a:p>
        </p:txBody>
      </p:sp>
    </p:spTree>
    <p:extLst>
      <p:ext uri="{BB962C8B-B14F-4D97-AF65-F5344CB8AC3E}">
        <p14:creationId xmlns:p14="http://schemas.microsoft.com/office/powerpoint/2010/main" val="4026012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3BA9C7-2A99-3A32-54C1-9914E8DFD5C2}"/>
              </a:ext>
              <a:ext uri="{C183D7F6-B498-43B3-948B-1728B52AA6E4}">
                <adec:decorative xmlns:adec="http://schemas.microsoft.com/office/drawing/2017/decorative" val="1"/>
              </a:ext>
            </a:extLst>
          </p:cNvPr>
          <p:cNvSpPr/>
          <p:nvPr/>
        </p:nvSpPr>
        <p:spPr>
          <a:xfrm>
            <a:off x="1958745" y="2591033"/>
            <a:ext cx="8267700" cy="2489200"/>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6">
            <a:extLst>
              <a:ext uri="{FF2B5EF4-FFF2-40B4-BE49-F238E27FC236}">
                <a16:creationId xmlns:a16="http://schemas.microsoft.com/office/drawing/2014/main" id="{F4B95633-3BCE-B376-26A8-06FD606BA6A3}"/>
              </a:ext>
            </a:extLst>
          </p:cNvPr>
          <p:cNvSpPr>
            <a:spLocks noGrp="1"/>
          </p:cNvSpPr>
          <p:nvPr>
            <p:ph type="title"/>
          </p:nvPr>
        </p:nvSpPr>
        <p:spPr>
          <a:xfrm>
            <a:off x="627046" y="403210"/>
            <a:ext cx="10922000" cy="760567"/>
          </a:xfrm>
        </p:spPr>
        <p:txBody>
          <a:bodyPr>
            <a:normAutofit/>
          </a:bodyPr>
          <a:lstStyle/>
          <a:p>
            <a:r>
              <a:rPr kumimoji="0" lang="en-US" sz="2800" b="1" i="0" u="none" strike="noStrike" kern="1800" cap="none" spc="0" normalizeH="0" baseline="0" noProof="0" dirty="0">
                <a:ln>
                  <a:noFill/>
                </a:ln>
                <a:solidFill>
                  <a:srgbClr val="002F5E"/>
                </a:solidFill>
                <a:effectLst/>
                <a:uLnTx/>
                <a:uFillTx/>
                <a:latin typeface="Montserrat SemiBold" panose="00000700000000000000" pitchFamily="2" charset="0"/>
                <a:ea typeface="PT Sans" panose="020B0503020203020204" pitchFamily="34" charset="0"/>
                <a:cs typeface="Poppins SemiBold"/>
              </a:rPr>
              <a:t>High expectations in routines</a:t>
            </a:r>
            <a:endParaRPr lang="en-AU" dirty="0"/>
          </a:p>
        </p:txBody>
      </p:sp>
      <p:sp>
        <p:nvSpPr>
          <p:cNvPr id="8" name="Picture Placeholder 7">
            <a:extLst>
              <a:ext uri="{FF2B5EF4-FFF2-40B4-BE49-F238E27FC236}">
                <a16:creationId xmlns:a16="http://schemas.microsoft.com/office/drawing/2014/main" id="{F1EF317E-58F5-5E5D-346B-BB3ADD531A28}"/>
              </a:ext>
            </a:extLst>
          </p:cNvPr>
          <p:cNvSpPr>
            <a:spLocks noGrp="1"/>
          </p:cNvSpPr>
          <p:nvPr>
            <p:ph type="pic" sz="quarter" idx="4294967295"/>
          </p:nvPr>
        </p:nvSpPr>
        <p:spPr>
          <a:xfrm>
            <a:off x="2782318" y="3168676"/>
            <a:ext cx="6550243" cy="1333913"/>
          </a:xfrm>
        </p:spPr>
        <p:txBody>
          <a:bodyPr/>
          <a:lstStyle/>
          <a:p>
            <a:pPr>
              <a:tabLst>
                <a:tab pos="3948113" algn="l"/>
              </a:tabLst>
            </a:pPr>
            <a:r>
              <a:rPr lang="en-AU" sz="2000" b="0" dirty="0">
                <a:latin typeface="Montserrat" pitchFamily="2" charset="77"/>
              </a:rPr>
              <a:t>Entering the classroom 	  </a:t>
            </a:r>
            <a:r>
              <a:rPr lang="en-AU" sz="2000" dirty="0">
                <a:solidFill>
                  <a:srgbClr val="01838F"/>
                </a:solidFill>
                <a:latin typeface="Montserrat" pitchFamily="2" charset="77"/>
              </a:rPr>
              <a:t>routine</a:t>
            </a:r>
          </a:p>
          <a:p>
            <a:pPr>
              <a:tabLst>
                <a:tab pos="3948113" algn="l"/>
              </a:tabLst>
            </a:pPr>
            <a:r>
              <a:rPr lang="en-AU" sz="2000" b="0" dirty="0">
                <a:latin typeface="Montserrat" pitchFamily="2" charset="77"/>
              </a:rPr>
              <a:t>in a safe and orderly manner	  </a:t>
            </a:r>
            <a:r>
              <a:rPr lang="en-AU" sz="2000" dirty="0">
                <a:solidFill>
                  <a:srgbClr val="01838F"/>
                </a:solidFill>
                <a:latin typeface="Montserrat" pitchFamily="2" charset="77"/>
              </a:rPr>
              <a:t>high expectation</a:t>
            </a:r>
            <a:endParaRPr kumimoji="0" lang="en-AU" sz="2000" b="0" u="none" strike="noStrike" kern="1200" cap="none" spc="0" normalizeH="0" baseline="0" noProof="0" dirty="0">
              <a:ln>
                <a:noFill/>
              </a:ln>
              <a:solidFill>
                <a:srgbClr val="002F5E"/>
              </a:solidFill>
              <a:effectLst/>
              <a:uLnTx/>
              <a:uFillTx/>
              <a:latin typeface="Montserrat" pitchFamily="2" charset="77"/>
            </a:endParaRPr>
          </a:p>
          <a:p>
            <a:endParaRPr lang="en-AU" b="0" dirty="0">
              <a:latin typeface="Montserrat" pitchFamily="2" charset="77"/>
            </a:endParaRPr>
          </a:p>
        </p:txBody>
      </p:sp>
    </p:spTree>
    <p:extLst>
      <p:ext uri="{BB962C8B-B14F-4D97-AF65-F5344CB8AC3E}">
        <p14:creationId xmlns:p14="http://schemas.microsoft.com/office/powerpoint/2010/main" val="4070874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AB41CFB-3D25-76EB-66C7-2FFEB5538AA5}"/>
              </a:ext>
              <a:ext uri="{C183D7F6-B498-43B3-948B-1728B52AA6E4}">
                <adec:decorative xmlns:adec="http://schemas.microsoft.com/office/drawing/2017/decorative" val="1"/>
              </a:ext>
            </a:extLst>
          </p:cNvPr>
          <p:cNvCxnSpPr>
            <a:cxnSpLocks/>
          </p:cNvCxnSpPr>
          <p:nvPr/>
        </p:nvCxnSpPr>
        <p:spPr>
          <a:xfrm>
            <a:off x="838200" y="1511300"/>
            <a:ext cx="105283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Content Placeholder 31">
            <a:extLst>
              <a:ext uri="{FF2B5EF4-FFF2-40B4-BE49-F238E27FC236}">
                <a16:creationId xmlns:a16="http://schemas.microsoft.com/office/drawing/2014/main" id="{27EB83C5-555A-FC66-50C7-4EE3F76DECBD}"/>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384"/>
          <a:stretch/>
        </p:blipFill>
        <p:spPr>
          <a:xfrm>
            <a:off x="8461945" y="3524036"/>
            <a:ext cx="3415396" cy="3333964"/>
          </a:xfrm>
          <a:prstGeom prst="rect">
            <a:avLst/>
          </a:prstGeom>
        </p:spPr>
      </p:pic>
      <p:sp>
        <p:nvSpPr>
          <p:cNvPr id="3" name="Title 2">
            <a:extLst>
              <a:ext uri="{FF2B5EF4-FFF2-40B4-BE49-F238E27FC236}">
                <a16:creationId xmlns:a16="http://schemas.microsoft.com/office/drawing/2014/main" id="{93EF5397-95BC-43B7-AC34-6DB8406A0331}"/>
              </a:ext>
            </a:extLst>
          </p:cNvPr>
          <p:cNvSpPr txBox="1">
            <a:spLocks noGrp="1"/>
          </p:cNvSpPr>
          <p:nvPr>
            <p:ph type="title" idx="4294967295"/>
          </p:nvPr>
        </p:nvSpPr>
        <p:spPr>
          <a:xfrm>
            <a:off x="378681" y="396931"/>
            <a:ext cx="9120921"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77100" marR="0" lvl="0" indent="0" algn="l" defTabSz="914400" rtl="0" eaLnBrk="1" fontAlgn="base" latinLnBrk="0" hangingPunct="1">
              <a:lnSpc>
                <a:spcPct val="100000"/>
              </a:lnSpc>
              <a:spcBef>
                <a:spcPts val="0"/>
              </a:spcBef>
              <a:spcAft>
                <a:spcPts val="240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ontserrat SemiBold" pitchFamily="2" charset="77"/>
                <a:ea typeface="+mn-ea"/>
                <a:cs typeface="+mn-cs"/>
              </a:rPr>
              <a:t>Routines are sequences of recurring tasks or actions that are taught and </a:t>
            </a:r>
            <a:r>
              <a:rPr kumimoji="0" lang="en-US" sz="2400" b="1" i="0" u="none" strike="noStrike" kern="1200" cap="none" spc="0" normalizeH="0" baseline="0" noProof="0" dirty="0" err="1">
                <a:ln>
                  <a:noFill/>
                </a:ln>
                <a:solidFill>
                  <a:schemeClr val="bg1"/>
                </a:solidFill>
                <a:effectLst/>
                <a:uLnTx/>
                <a:uFillTx/>
                <a:latin typeface="Montserrat SemiBold" pitchFamily="2" charset="77"/>
                <a:ea typeface="+mn-ea"/>
                <a:cs typeface="+mn-cs"/>
              </a:rPr>
              <a:t>practised</a:t>
            </a:r>
            <a:r>
              <a:rPr kumimoji="0" lang="en-US" sz="2400" b="1" i="0" u="none" strike="noStrike" kern="1200" cap="none" spc="0" normalizeH="0" baseline="0" noProof="0" dirty="0">
                <a:ln>
                  <a:noFill/>
                </a:ln>
                <a:solidFill>
                  <a:schemeClr val="bg1"/>
                </a:solidFill>
                <a:effectLst/>
                <a:uLnTx/>
                <a:uFillTx/>
                <a:latin typeface="Montserrat SemiBold" pitchFamily="2" charset="77"/>
                <a:ea typeface="+mn-ea"/>
                <a:cs typeface="+mn-cs"/>
              </a:rPr>
              <a:t> to become automatic.</a:t>
            </a:r>
          </a:p>
        </p:txBody>
      </p:sp>
      <p:sp>
        <p:nvSpPr>
          <p:cNvPr id="13" name="Title 327">
            <a:extLst>
              <a:ext uri="{FF2B5EF4-FFF2-40B4-BE49-F238E27FC236}">
                <a16:creationId xmlns:a16="http://schemas.microsoft.com/office/drawing/2014/main" id="{A5FB1FEE-107E-C35A-8958-FCFA74D39EC2}"/>
              </a:ext>
            </a:extLst>
          </p:cNvPr>
          <p:cNvSpPr txBox="1">
            <a:spLocks/>
          </p:cNvSpPr>
          <p:nvPr/>
        </p:nvSpPr>
        <p:spPr>
          <a:xfrm>
            <a:off x="733451" y="1961278"/>
            <a:ext cx="10633050" cy="643468"/>
          </a:xfrm>
          <a:prstGeom prst="rect">
            <a:avLst/>
          </a:prstGeom>
        </p:spPr>
        <p:txBody>
          <a:bodyPr anchor="ctr" anchorCtr="0"/>
          <a:lstStyle>
            <a:lvl1pPr algn="ctr" defTabSz="914400" rtl="0" eaLnBrk="1" latinLnBrk="0" hangingPunct="1">
              <a:lnSpc>
                <a:spcPct val="90000"/>
              </a:lnSpc>
              <a:spcBef>
                <a:spcPct val="0"/>
              </a:spcBef>
              <a:buNone/>
              <a:defRPr sz="2800" kern="1200">
                <a:solidFill>
                  <a:schemeClr val="tx1"/>
                </a:solidFill>
                <a:latin typeface="Raleway Black" panose="020B0A03030101060003" pitchFamily="34" charset="0"/>
                <a:ea typeface="+mj-ea"/>
                <a:cs typeface="+mj-cs"/>
              </a:defRPr>
            </a:lvl1pPr>
          </a:lstStyle>
          <a:p>
            <a:pPr algn="l"/>
            <a:r>
              <a:rPr lang="en-GB" b="1">
                <a:solidFill>
                  <a:schemeClr val="bg1"/>
                </a:solidFill>
                <a:latin typeface="Montserrat" pitchFamily="2" charset="77"/>
              </a:rPr>
              <a:t>Reflection</a:t>
            </a:r>
            <a:endParaRPr lang="en-US" b="1">
              <a:solidFill>
                <a:schemeClr val="bg1"/>
              </a:solidFill>
              <a:latin typeface="Montserrat" pitchFamily="2" charset="77"/>
            </a:endParaRPr>
          </a:p>
        </p:txBody>
      </p:sp>
      <p:sp>
        <p:nvSpPr>
          <p:cNvPr id="7" name="TextBox 6">
            <a:extLst>
              <a:ext uri="{FF2B5EF4-FFF2-40B4-BE49-F238E27FC236}">
                <a16:creationId xmlns:a16="http://schemas.microsoft.com/office/drawing/2014/main" id="{224C645A-FB73-07BD-4737-A2642D932587}"/>
              </a:ext>
            </a:extLst>
          </p:cNvPr>
          <p:cNvSpPr txBox="1"/>
          <p:nvPr/>
        </p:nvSpPr>
        <p:spPr>
          <a:xfrm>
            <a:off x="378681" y="2750422"/>
            <a:ext cx="7673120" cy="2612767"/>
          </a:xfrm>
          <a:prstGeom prst="rect">
            <a:avLst/>
          </a:prstGeom>
          <a:noFill/>
        </p:spPr>
        <p:txBody>
          <a:bodyPr wrap="square" lIns="91440" tIns="45720" rIns="91440" bIns="45720" rtlCol="0" anchor="t">
            <a:spAutoFit/>
          </a:bodyPr>
          <a:lstStyle/>
          <a:p>
            <a:pPr marL="719455" indent="-342900" rtl="0" fontAlgn="base">
              <a:lnSpc>
                <a:spcPct val="120000"/>
              </a:lnSpc>
              <a:spcAft>
                <a:spcPts val="2600"/>
              </a:spcAft>
              <a:buFont typeface="Arial" panose="020B0604020202020204" pitchFamily="34" charset="0"/>
              <a:buChar char="•"/>
            </a:pPr>
            <a:r>
              <a:rPr lang="en-US" sz="2000" b="0" i="0">
                <a:solidFill>
                  <a:schemeClr val="bg1"/>
                </a:solidFill>
                <a:effectLst/>
                <a:latin typeface="Montserrat"/>
              </a:rPr>
              <a:t>What repeatedly happens in our classrooms daily </a:t>
            </a:r>
            <a:br>
              <a:rPr lang="en-US" sz="2000" b="0" i="0">
                <a:solidFill>
                  <a:schemeClr val="bg1"/>
                </a:solidFill>
                <a:effectLst/>
                <a:latin typeface="Montserrat"/>
              </a:rPr>
            </a:br>
            <a:r>
              <a:rPr lang="en-US" sz="2000" b="0" i="0">
                <a:solidFill>
                  <a:schemeClr val="bg1"/>
                </a:solidFill>
                <a:effectLst/>
                <a:latin typeface="Montserrat"/>
              </a:rPr>
              <a:t>or weekly that should be taught and </a:t>
            </a:r>
            <a:r>
              <a:rPr lang="en-US" sz="2000" b="0" i="0" err="1">
                <a:solidFill>
                  <a:schemeClr val="bg1"/>
                </a:solidFill>
                <a:effectLst/>
                <a:latin typeface="Montserrat"/>
              </a:rPr>
              <a:t>practised</a:t>
            </a:r>
            <a:r>
              <a:rPr lang="en-US" sz="2000" b="0" i="0">
                <a:solidFill>
                  <a:schemeClr val="bg1"/>
                </a:solidFill>
                <a:effectLst/>
                <a:latin typeface="Montserrat"/>
              </a:rPr>
              <a:t> as routines?</a:t>
            </a:r>
            <a:endParaRPr lang="en-US" sz="2000">
              <a:solidFill>
                <a:schemeClr val="bg1"/>
              </a:solidFill>
              <a:latin typeface="Montserrat"/>
            </a:endParaRPr>
          </a:p>
          <a:p>
            <a:pPr marL="719455" indent="-342900" fontAlgn="base">
              <a:lnSpc>
                <a:spcPct val="120000"/>
              </a:lnSpc>
              <a:spcAft>
                <a:spcPts val="2600"/>
              </a:spcAft>
              <a:buFont typeface="Arial" panose="020B0604020202020204" pitchFamily="34" charset="0"/>
              <a:buChar char="•"/>
            </a:pPr>
            <a:r>
              <a:rPr lang="en-US" sz="2000" b="0" i="0">
                <a:solidFill>
                  <a:schemeClr val="bg1"/>
                </a:solidFill>
                <a:effectLst/>
                <a:latin typeface="Montserrat"/>
              </a:rPr>
              <a:t>What difference does it make (or would it make) </a:t>
            </a:r>
            <a:br>
              <a:rPr lang="en-US" sz="2000" b="0" i="0">
                <a:solidFill>
                  <a:schemeClr val="bg1"/>
                </a:solidFill>
                <a:effectLst/>
                <a:latin typeface="Montserrat"/>
              </a:rPr>
            </a:br>
            <a:r>
              <a:rPr lang="en-US" sz="2000" b="0" i="0">
                <a:solidFill>
                  <a:schemeClr val="bg1"/>
                </a:solidFill>
                <a:effectLst/>
                <a:latin typeface="Montserrat"/>
              </a:rPr>
              <a:t>to have these procedures become consistent </a:t>
            </a:r>
            <a:br>
              <a:rPr lang="en-US" sz="2000" b="0" i="0">
                <a:solidFill>
                  <a:schemeClr val="bg1"/>
                </a:solidFill>
                <a:effectLst/>
                <a:latin typeface="Montserrat"/>
              </a:rPr>
            </a:br>
            <a:r>
              <a:rPr lang="en-US" sz="2000" b="0" i="0">
                <a:solidFill>
                  <a:schemeClr val="bg1"/>
                </a:solidFill>
                <a:effectLst/>
                <a:latin typeface="Montserrat"/>
              </a:rPr>
              <a:t>and automatic?</a:t>
            </a:r>
            <a:r>
              <a:rPr lang="en-US" sz="2000">
                <a:solidFill>
                  <a:schemeClr val="bg1"/>
                </a:solidFill>
                <a:latin typeface="Montserrat"/>
              </a:rPr>
              <a:t> What makes me say that?</a:t>
            </a:r>
            <a:endParaRPr lang="en-US" sz="2000" b="0" i="0">
              <a:solidFill>
                <a:schemeClr val="bg1"/>
              </a:solidFill>
              <a:effectLst/>
              <a:latin typeface="Montserrat" panose="00000500000000000000" pitchFamily="2" charset="0"/>
            </a:endParaRPr>
          </a:p>
        </p:txBody>
      </p:sp>
    </p:spTree>
    <p:extLst>
      <p:ext uri="{BB962C8B-B14F-4D97-AF65-F5344CB8AC3E}">
        <p14:creationId xmlns:p14="http://schemas.microsoft.com/office/powerpoint/2010/main" val="3305355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91BFF49-5D12-509A-C527-35E6AFABA612}"/>
              </a:ext>
            </a:extLst>
          </p:cNvPr>
          <p:cNvSpPr>
            <a:spLocks noGrp="1"/>
          </p:cNvSpPr>
          <p:nvPr>
            <p:ph type="title"/>
          </p:nvPr>
        </p:nvSpPr>
        <p:spPr/>
        <p:txBody>
          <a:bodyPr>
            <a:normAutofit/>
          </a:bodyPr>
          <a:lstStyle/>
          <a:p>
            <a:r>
              <a:rPr kumimoji="0" lang="en-US" sz="2800" b="1" i="0" u="none" strike="noStrike" kern="1800" cap="none" spc="0" normalizeH="0" baseline="0" noProof="0" dirty="0">
                <a:ln>
                  <a:noFill/>
                </a:ln>
                <a:solidFill>
                  <a:srgbClr val="002F5E"/>
                </a:solidFill>
                <a:effectLst/>
                <a:uLnTx/>
                <a:uFillTx/>
                <a:latin typeface="Montserrat SemiBold" panose="00000700000000000000" pitchFamily="2" charset="0"/>
                <a:ea typeface="PT Sans" panose="020B0503020203020204" pitchFamily="34" charset="0"/>
                <a:cs typeface="Poppins SemiBold"/>
              </a:rPr>
              <a:t>Routines</a:t>
            </a:r>
            <a:endParaRPr lang="en-AU" dirty="0"/>
          </a:p>
        </p:txBody>
      </p:sp>
      <p:sp>
        <p:nvSpPr>
          <p:cNvPr id="28" name="TextBox 27">
            <a:extLst>
              <a:ext uri="{FF2B5EF4-FFF2-40B4-BE49-F238E27FC236}">
                <a16:creationId xmlns:a16="http://schemas.microsoft.com/office/drawing/2014/main" id="{01F0A387-DE8C-F14E-B104-9A7F6DECBBC2}"/>
              </a:ext>
            </a:extLst>
          </p:cNvPr>
          <p:cNvSpPr txBox="1"/>
          <p:nvPr/>
        </p:nvSpPr>
        <p:spPr>
          <a:xfrm>
            <a:off x="636791" y="1761377"/>
            <a:ext cx="6043339" cy="4683846"/>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US" sz="2400" b="1">
                <a:solidFill>
                  <a:schemeClr val="accent1"/>
                </a:solidFill>
                <a:latin typeface="Montserrat"/>
              </a:rPr>
              <a:t>Examples </a:t>
            </a:r>
          </a:p>
          <a:p>
            <a:pPr marL="0" marR="0" lvl="0" indent="0" algn="l" defTabSz="914400" rtl="0" eaLnBrk="1" fontAlgn="auto" latinLnBrk="0" hangingPunct="1">
              <a:spcBef>
                <a:spcPts val="0"/>
              </a:spcBef>
              <a:spcAft>
                <a:spcPts val="0"/>
              </a:spcAft>
              <a:buClrTx/>
              <a:buSzTx/>
              <a:buFontTx/>
              <a:buNone/>
              <a:tabLst/>
              <a:defRPr/>
            </a:pPr>
            <a:endParaRPr lang="en-US" sz="1400" b="1">
              <a:solidFill>
                <a:schemeClr val="accent1"/>
              </a:solidFill>
              <a:latin typeface="Montserrat"/>
            </a:endParaRPr>
          </a:p>
          <a:p>
            <a:pPr marL="342900" indent="-342900">
              <a:lnSpc>
                <a:spcPct val="150000"/>
              </a:lnSpc>
              <a:buFont typeface="Arial" panose="020B0604020202020204" pitchFamily="34" charset="0"/>
              <a:buChar char="•"/>
              <a:defRPr/>
            </a:pPr>
            <a:r>
              <a:rPr lang="en-US" sz="2000">
                <a:solidFill>
                  <a:srgbClr val="002F5E"/>
                </a:solidFill>
              </a:rPr>
              <a:t>Gaining all students’ attention  </a:t>
            </a:r>
          </a:p>
          <a:p>
            <a:pPr marL="342900" indent="-342900">
              <a:lnSpc>
                <a:spcPct val="150000"/>
              </a:lnSpc>
              <a:buFont typeface="Arial" panose="020B0604020202020204" pitchFamily="34" charset="0"/>
              <a:buChar char="•"/>
              <a:defRPr/>
            </a:pPr>
            <a:r>
              <a:rPr lang="en-US" sz="2000">
                <a:solidFill>
                  <a:srgbClr val="002F5E"/>
                </a:solidFill>
              </a:rPr>
              <a:t>Students gaining teacher attention </a:t>
            </a:r>
            <a:endParaRPr lang="en-AU" sz="2000">
              <a:solidFill>
                <a:srgbClr val="002F5E"/>
              </a:solidFill>
            </a:endParaRPr>
          </a:p>
          <a:p>
            <a:pPr marL="342900" indent="-342900">
              <a:lnSpc>
                <a:spcPct val="150000"/>
              </a:lnSpc>
              <a:buFont typeface="Arial" panose="020B0604020202020204" pitchFamily="34" charset="0"/>
              <a:buChar char="•"/>
              <a:defRPr/>
            </a:pPr>
            <a:r>
              <a:rPr lang="en-US" sz="2000">
                <a:solidFill>
                  <a:srgbClr val="002F5E"/>
                </a:solidFill>
              </a:rPr>
              <a:t>Entering the classroom  </a:t>
            </a:r>
          </a:p>
          <a:p>
            <a:pPr marL="342900" indent="-342900">
              <a:lnSpc>
                <a:spcPct val="150000"/>
              </a:lnSpc>
              <a:buFont typeface="Arial" panose="020B0604020202020204" pitchFamily="34" charset="0"/>
              <a:buChar char="•"/>
              <a:defRPr/>
            </a:pPr>
            <a:r>
              <a:rPr lang="en-US" sz="2000">
                <a:solidFill>
                  <a:srgbClr val="002F5E"/>
                </a:solidFill>
              </a:rPr>
              <a:t>Moving through the school  </a:t>
            </a:r>
          </a:p>
          <a:p>
            <a:pPr marL="342900" indent="-342900">
              <a:lnSpc>
                <a:spcPct val="150000"/>
              </a:lnSpc>
              <a:buFont typeface="Arial" panose="020B0604020202020204" pitchFamily="34" charset="0"/>
              <a:buChar char="•"/>
              <a:defRPr/>
            </a:pPr>
            <a:r>
              <a:rPr lang="en-US" sz="2000">
                <a:solidFill>
                  <a:srgbClr val="002F5E"/>
                </a:solidFill>
              </a:rPr>
              <a:t>Exiting the classroom </a:t>
            </a:r>
          </a:p>
          <a:p>
            <a:pPr marL="342900" indent="-342900">
              <a:lnSpc>
                <a:spcPts val="3400"/>
              </a:lnSpc>
              <a:buFont typeface="Arial" panose="020B0604020202020204" pitchFamily="34" charset="0"/>
              <a:buChar char="•"/>
              <a:defRPr/>
            </a:pPr>
            <a:r>
              <a:rPr kumimoji="0" lang="en-US" sz="2000" b="0" u="none" strike="noStrike" kern="1200" cap="none" spc="0" normalizeH="0" baseline="0" noProof="0">
                <a:ln>
                  <a:noFill/>
                </a:ln>
                <a:solidFill>
                  <a:srgbClr val="002F5E"/>
                </a:solidFill>
                <a:effectLst/>
                <a:uLnTx/>
                <a:uFillTx/>
                <a:latin typeface="Montserrat"/>
                <a:ea typeface="+mn-ea"/>
                <a:cs typeface="+mn-cs"/>
              </a:rPr>
              <a:t>Daily, weekly and monthly review</a:t>
            </a:r>
          </a:p>
          <a:p>
            <a:pPr marL="342900" indent="-342900">
              <a:lnSpc>
                <a:spcPts val="3400"/>
              </a:lnSpc>
              <a:buFont typeface="Arial" panose="020B0604020202020204" pitchFamily="34" charset="0"/>
              <a:buChar char="•"/>
              <a:defRPr/>
            </a:pPr>
            <a:r>
              <a:rPr lang="en-US" sz="2000">
                <a:solidFill>
                  <a:srgbClr val="002F5E"/>
                </a:solidFill>
                <a:latin typeface="Montserrat"/>
              </a:rPr>
              <a:t>Starter activity</a:t>
            </a:r>
          </a:p>
          <a:p>
            <a:pPr marL="342900" indent="-342900">
              <a:lnSpc>
                <a:spcPts val="3400"/>
              </a:lnSpc>
              <a:buFont typeface="Arial" panose="020B0604020202020204" pitchFamily="34" charset="0"/>
              <a:buChar char="•"/>
              <a:defRPr/>
            </a:pPr>
            <a:r>
              <a:rPr kumimoji="0" lang="en-US" sz="2000" b="0" u="none" strike="noStrike" kern="1200" cap="none" spc="0" normalizeH="0" baseline="0" noProof="0">
                <a:ln>
                  <a:noFill/>
                </a:ln>
                <a:solidFill>
                  <a:srgbClr val="002F5E"/>
                </a:solidFill>
                <a:effectLst/>
                <a:uLnTx/>
                <a:uFillTx/>
                <a:latin typeface="Montserrat"/>
                <a:ea typeface="+mn-ea"/>
                <a:cs typeface="+mn-cs"/>
              </a:rPr>
              <a:t>Random selection for student response</a:t>
            </a:r>
          </a:p>
          <a:p>
            <a:pPr marL="342900" indent="-342900">
              <a:lnSpc>
                <a:spcPts val="3400"/>
              </a:lnSpc>
              <a:buFont typeface="Arial" panose="020B0604020202020204" pitchFamily="34" charset="0"/>
              <a:buChar char="•"/>
              <a:defRPr/>
            </a:pPr>
            <a:r>
              <a:rPr lang="en-US" sz="2000">
                <a:solidFill>
                  <a:srgbClr val="002F5E"/>
                </a:solidFill>
                <a:latin typeface="Montserrat"/>
              </a:rPr>
              <a:t>Self-review</a:t>
            </a:r>
            <a:endParaRPr kumimoji="0" lang="en-US" sz="2000" b="0" u="none" strike="noStrike" kern="1200" cap="none" spc="0" normalizeH="0" baseline="0" noProof="0">
              <a:ln>
                <a:noFill/>
              </a:ln>
              <a:solidFill>
                <a:srgbClr val="002F5E"/>
              </a:solidFill>
              <a:effectLst/>
              <a:uLnTx/>
              <a:uFillTx/>
              <a:latin typeface="Montserrat"/>
              <a:ea typeface="+mn-ea"/>
              <a:cs typeface="+mn-cs"/>
            </a:endParaRPr>
          </a:p>
        </p:txBody>
      </p:sp>
      <p:pic>
        <p:nvPicPr>
          <p:cNvPr id="13" name="Picture 12" descr="A student holding a chair on top of a desk as part of a classroom routine exercise.">
            <a:extLst>
              <a:ext uri="{FF2B5EF4-FFF2-40B4-BE49-F238E27FC236}">
                <a16:creationId xmlns:a16="http://schemas.microsoft.com/office/drawing/2014/main" id="{F1F29910-EDFE-47AF-8F07-4D7196B04220}"/>
              </a:ext>
            </a:extLst>
          </p:cNvPr>
          <p:cNvPicPr>
            <a:picLocks noChangeAspect="1"/>
          </p:cNvPicPr>
          <p:nvPr/>
        </p:nvPicPr>
        <p:blipFill rotWithShape="1">
          <a:blip r:embed="rId3"/>
          <a:srcRect l="12311" r="33383"/>
          <a:stretch/>
        </p:blipFill>
        <p:spPr>
          <a:xfrm>
            <a:off x="6595110" y="-1"/>
            <a:ext cx="5596890" cy="6870801"/>
          </a:xfrm>
          <a:prstGeom prst="rect">
            <a:avLst/>
          </a:prstGeom>
        </p:spPr>
      </p:pic>
      <p:sp>
        <p:nvSpPr>
          <p:cNvPr id="3" name="TextBox 2">
            <a:extLst>
              <a:ext uri="{FF2B5EF4-FFF2-40B4-BE49-F238E27FC236}">
                <a16:creationId xmlns:a16="http://schemas.microsoft.com/office/drawing/2014/main" id="{6DDE6C11-C1DD-94D2-BD10-7C2EE2BE01F9}"/>
              </a:ext>
              <a:ext uri="{C183D7F6-B498-43B3-948B-1728B52AA6E4}">
                <adec:decorative xmlns:adec="http://schemas.microsoft.com/office/drawing/2017/decorative" val="0"/>
              </a:ext>
            </a:extLst>
          </p:cNvPr>
          <p:cNvSpPr txBox="1"/>
          <p:nvPr/>
        </p:nvSpPr>
        <p:spPr>
          <a:xfrm>
            <a:off x="9568678" y="6489080"/>
            <a:ext cx="2511029" cy="261610"/>
          </a:xfrm>
          <a:prstGeom prst="rect">
            <a:avLst/>
          </a:prstGeom>
          <a:noFill/>
        </p:spPr>
        <p:txBody>
          <a:bodyPr wrap="square">
            <a:spAutoFit/>
          </a:bodyPr>
          <a:lstStyle/>
          <a:p>
            <a:pPr algn="r"/>
            <a:r>
              <a:rPr lang="en-AU" sz="1100" dirty="0">
                <a:solidFill>
                  <a:schemeClr val="bg1"/>
                </a:solidFill>
                <a:hlinkClick r:id="rId4" tooltip="https://www.istockphoto.com/portfolio/asiseeit?mediatype=photography"/>
              </a:rPr>
              <a:t>Image credit: iStock.com/</a:t>
            </a:r>
            <a:r>
              <a:rPr lang="en-AU" sz="1100" dirty="0" err="1">
                <a:solidFill>
                  <a:schemeClr val="bg1"/>
                </a:solidFill>
                <a:hlinkClick r:id="rId4" tooltip="https://www.istockphoto.com/portfolio/asiseeit?mediatype=photography"/>
              </a:rPr>
              <a:t>davidf</a:t>
            </a:r>
            <a:endParaRPr lang="en-AU" sz="1100" dirty="0">
              <a:solidFill>
                <a:schemeClr val="bg1"/>
              </a:solidFill>
            </a:endParaRPr>
          </a:p>
        </p:txBody>
      </p:sp>
    </p:spTree>
    <p:extLst>
      <p:ext uri="{BB962C8B-B14F-4D97-AF65-F5344CB8AC3E}">
        <p14:creationId xmlns:p14="http://schemas.microsoft.com/office/powerpoint/2010/main" val="3402485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497521F-B4DF-603C-07DA-EDA8404C6F1A}"/>
              </a:ext>
            </a:extLst>
          </p:cNvPr>
          <p:cNvSpPr>
            <a:spLocks noGrp="1"/>
          </p:cNvSpPr>
          <p:nvPr>
            <p:ph type="title"/>
          </p:nvPr>
        </p:nvSpPr>
        <p:spPr>
          <a:xfrm>
            <a:off x="612255" y="403210"/>
            <a:ext cx="10922000" cy="760567"/>
          </a:xfrm>
        </p:spPr>
        <p:txBody>
          <a:bodyPr>
            <a:normAutofit/>
          </a:bodyPr>
          <a:lstStyle/>
          <a:p>
            <a:r>
              <a:rPr lang="en-US" noProof="0" dirty="0"/>
              <a:t>Rules</a:t>
            </a:r>
            <a:endParaRPr lang="en-AU" dirty="0"/>
          </a:p>
        </p:txBody>
      </p:sp>
      <p:sp>
        <p:nvSpPr>
          <p:cNvPr id="28" name="TextBox 27">
            <a:extLst>
              <a:ext uri="{FF2B5EF4-FFF2-40B4-BE49-F238E27FC236}">
                <a16:creationId xmlns:a16="http://schemas.microsoft.com/office/drawing/2014/main" id="{01F0A387-DE8C-F14E-B104-9A7F6DECBBC2}"/>
              </a:ext>
            </a:extLst>
          </p:cNvPr>
          <p:cNvSpPr txBox="1"/>
          <p:nvPr/>
        </p:nvSpPr>
        <p:spPr>
          <a:xfrm>
            <a:off x="651079" y="1684558"/>
            <a:ext cx="8124621" cy="3293209"/>
          </a:xfrm>
          <a:prstGeom prst="rect">
            <a:avLst/>
          </a:prstGeom>
          <a:noFill/>
        </p:spPr>
        <p:txBody>
          <a:bodyPr wrap="square" lIns="91440" tIns="45720" rIns="91440" bIns="45720" rtlCol="0" anchor="t">
            <a:spAutoFit/>
          </a:bodyPr>
          <a:lstStyle/>
          <a:p>
            <a:pPr marL="342900" indent="-342900">
              <a:lnSpc>
                <a:spcPct val="150000"/>
              </a:lnSpc>
              <a:buFont typeface="Arial" panose="020B0604020202020204" pitchFamily="34" charset="0"/>
              <a:buChar char="•"/>
              <a:defRPr/>
            </a:pPr>
            <a:r>
              <a:rPr kumimoji="0" lang="en-US" sz="2000" b="0" i="0" u="none" strike="noStrike" kern="1200" cap="none" spc="0" normalizeH="0" baseline="0" noProof="0">
                <a:ln>
                  <a:noFill/>
                </a:ln>
                <a:solidFill>
                  <a:srgbClr val="002F5E"/>
                </a:solidFill>
                <a:effectLst/>
                <a:uLnTx/>
                <a:uFillTx/>
                <a:latin typeface="Montserrat"/>
                <a:ea typeface="+mn-ea"/>
                <a:cs typeface="+mn-cs"/>
              </a:rPr>
              <a:t>Positively framed</a:t>
            </a:r>
          </a:p>
          <a:p>
            <a:pPr marL="342900" indent="-342900">
              <a:lnSpc>
                <a:spcPct val="150000"/>
              </a:lnSpc>
              <a:buFont typeface="Arial" panose="020B0604020202020204" pitchFamily="34" charset="0"/>
              <a:buChar char="•"/>
              <a:defRPr/>
            </a:pPr>
            <a:r>
              <a:rPr kumimoji="0" lang="en-US" sz="2000" b="0" i="0" u="none" strike="noStrike" kern="1200" cap="none" spc="0" normalizeH="0" baseline="0" noProof="0">
                <a:ln>
                  <a:noFill/>
                </a:ln>
                <a:solidFill>
                  <a:srgbClr val="002F5E"/>
                </a:solidFill>
                <a:effectLst/>
                <a:uLnTx/>
                <a:uFillTx/>
                <a:latin typeface="Montserrat"/>
                <a:ea typeface="+mn-ea"/>
                <a:cs typeface="+mn-cs"/>
              </a:rPr>
              <a:t>Clearly communicated</a:t>
            </a:r>
          </a:p>
          <a:p>
            <a:pPr marL="342900" indent="-342900">
              <a:lnSpc>
                <a:spcPct val="150000"/>
              </a:lnSpc>
              <a:buFont typeface="Arial" panose="020B0604020202020204" pitchFamily="34" charset="0"/>
              <a:buChar char="•"/>
              <a:defRPr/>
            </a:pPr>
            <a:r>
              <a:rPr kumimoji="0" lang="en-US" sz="2000" b="0" i="0" u="none" strike="noStrike" kern="1200" cap="none" spc="0" normalizeH="0" baseline="0" noProof="0">
                <a:ln>
                  <a:noFill/>
                </a:ln>
                <a:solidFill>
                  <a:srgbClr val="002F5E"/>
                </a:solidFill>
                <a:effectLst/>
                <a:uLnTx/>
                <a:uFillTx/>
                <a:latin typeface="Montserrat"/>
                <a:ea typeface="+mn-ea"/>
                <a:cs typeface="+mn-cs"/>
              </a:rPr>
              <a:t>Short instructions for conduct or action: </a:t>
            </a:r>
          </a:p>
          <a:p>
            <a:pPr marL="800100" lvl="1" indent="-342900">
              <a:buFont typeface="Courier New" panose="02070309020205020404" pitchFamily="49" charset="0"/>
              <a:buChar char="o"/>
              <a:defRPr/>
            </a:pPr>
            <a:r>
              <a:rPr lang="en-US" sz="2000">
                <a:solidFill>
                  <a:srgbClr val="002F5E"/>
                </a:solidFill>
                <a:latin typeface="Montserrat"/>
              </a:rPr>
              <a:t>avoid overloading working memory</a:t>
            </a:r>
          </a:p>
          <a:p>
            <a:pPr marL="800100" lvl="1" indent="-342900">
              <a:buFont typeface="Courier New" panose="02070309020205020404" pitchFamily="49" charset="0"/>
              <a:buChar char="o"/>
              <a:defRPr/>
            </a:pPr>
            <a:r>
              <a:rPr kumimoji="0" lang="en-US" sz="2000" b="0" i="0" u="none" strike="noStrike" kern="1200" cap="none" spc="0" normalizeH="0" baseline="0" noProof="0">
                <a:ln>
                  <a:noFill/>
                </a:ln>
                <a:solidFill>
                  <a:srgbClr val="002F5E"/>
                </a:solidFill>
                <a:effectLst/>
                <a:uLnTx/>
                <a:uFillTx/>
                <a:latin typeface="Montserrat"/>
                <a:ea typeface="+mn-ea"/>
                <a:cs typeface="+mn-cs"/>
              </a:rPr>
              <a:t>easy to remember</a:t>
            </a:r>
          </a:p>
          <a:p>
            <a:pPr marL="800100" lvl="1" indent="-342900">
              <a:buFont typeface="Courier New" panose="02070309020205020404" pitchFamily="49" charset="0"/>
              <a:buChar char="o"/>
              <a:defRPr/>
            </a:pPr>
            <a:r>
              <a:rPr lang="en-US" sz="2000">
                <a:solidFill>
                  <a:srgbClr val="002F5E"/>
                </a:solidFill>
                <a:latin typeface="Montserrat"/>
              </a:rPr>
              <a:t>limit distraction from learning</a:t>
            </a:r>
            <a:endParaRPr kumimoji="0" lang="en-US" sz="2000" b="0" i="0" u="none" strike="noStrike" kern="1200" cap="none" spc="0" normalizeH="0" baseline="0" noProof="0">
              <a:ln>
                <a:noFill/>
              </a:ln>
              <a:solidFill>
                <a:srgbClr val="002F5E"/>
              </a:solidFill>
              <a:effectLst/>
              <a:uLnTx/>
              <a:uFillTx/>
              <a:latin typeface="Montserrat"/>
              <a:ea typeface="+mn-ea"/>
              <a:cs typeface="+mn-cs"/>
            </a:endParaRPr>
          </a:p>
          <a:p>
            <a:pPr marL="800100" lvl="1" indent="-342900">
              <a:buFont typeface="Courier New" panose="02070309020205020404" pitchFamily="49" charset="0"/>
              <a:buChar char="o"/>
              <a:defRPr/>
            </a:pPr>
            <a:endParaRPr lang="en-US" sz="2000">
              <a:solidFill>
                <a:srgbClr val="002F5E"/>
              </a:solidFill>
              <a:latin typeface="Montserrat"/>
            </a:endParaRPr>
          </a:p>
          <a:p>
            <a:pPr marL="342900" indent="-342900">
              <a:buFont typeface="Arial" panose="020B0604020202020204" pitchFamily="34" charset="0"/>
              <a:buChar char="•"/>
              <a:defRPr/>
            </a:pPr>
            <a:r>
              <a:rPr lang="en-US" sz="2000">
                <a:solidFill>
                  <a:srgbClr val="002F5E"/>
                </a:solidFill>
                <a:latin typeface="Montserrat"/>
              </a:rPr>
              <a:t>Consider community values and perspectives</a:t>
            </a:r>
          </a:p>
          <a:p>
            <a:pPr marL="800100" lvl="1" indent="-342900">
              <a:buFont typeface="Courier New" panose="02070309020205020404" pitchFamily="49" charset="0"/>
              <a:buChar char="o"/>
              <a:defRPr/>
            </a:pPr>
            <a:endParaRPr kumimoji="0" lang="en-AU" sz="2000" b="0" i="0" u="none" strike="noStrike" kern="1200" cap="none" spc="0" normalizeH="0" baseline="0" noProof="0">
              <a:ln>
                <a:noFill/>
              </a:ln>
              <a:solidFill>
                <a:srgbClr val="002F5E"/>
              </a:solidFill>
              <a:effectLst/>
              <a:uLnTx/>
              <a:uFillTx/>
              <a:latin typeface="Montserrat"/>
              <a:ea typeface="+mn-ea"/>
              <a:cs typeface="+mn-cs"/>
            </a:endParaRPr>
          </a:p>
        </p:txBody>
      </p:sp>
    </p:spTree>
    <p:extLst>
      <p:ext uri="{BB962C8B-B14F-4D97-AF65-F5344CB8AC3E}">
        <p14:creationId xmlns:p14="http://schemas.microsoft.com/office/powerpoint/2010/main" val="419114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1">
            <a:extLst>
              <a:ext uri="{FF2B5EF4-FFF2-40B4-BE49-F238E27FC236}">
                <a16:creationId xmlns:a16="http://schemas.microsoft.com/office/drawing/2014/main" id="{ACB93924-D159-F20E-4355-4A467A0606EA}"/>
              </a:ext>
            </a:extLst>
          </p:cNvPr>
          <p:cNvSpPr>
            <a:spLocks noGrp="1"/>
          </p:cNvSpPr>
          <p:nvPr>
            <p:ph type="title"/>
          </p:nvPr>
        </p:nvSpPr>
        <p:spPr>
          <a:xfrm>
            <a:off x="635000" y="527905"/>
            <a:ext cx="10922000" cy="502749"/>
          </a:xfrm>
        </p:spPr>
        <p:txBody>
          <a:bodyPr>
            <a:normAutofit/>
          </a:bodyPr>
          <a:lstStyle/>
          <a:p>
            <a:r>
              <a:rPr kumimoji="0" lang="en-US" sz="2800" b="1" i="0" u="none" strike="noStrike" kern="1800" cap="none" spc="0" normalizeH="0" baseline="0" noProof="0" dirty="0">
                <a:ln>
                  <a:noFill/>
                </a:ln>
                <a:solidFill>
                  <a:srgbClr val="002F5E"/>
                </a:solidFill>
                <a:effectLst/>
                <a:uLnTx/>
                <a:uFillTx/>
                <a:latin typeface="Montserrat SemiBold" panose="00000700000000000000" pitchFamily="2" charset="0"/>
                <a:ea typeface="PT Sans" panose="020B0503020203020204" pitchFamily="34" charset="0"/>
                <a:cs typeface="Poppins SemiBold"/>
              </a:rPr>
              <a:t>Rules</a:t>
            </a:r>
            <a:endParaRPr lang="en-AU" dirty="0"/>
          </a:p>
        </p:txBody>
      </p:sp>
      <p:sp>
        <p:nvSpPr>
          <p:cNvPr id="7" name="TextBox 6">
            <a:extLst>
              <a:ext uri="{FF2B5EF4-FFF2-40B4-BE49-F238E27FC236}">
                <a16:creationId xmlns:a16="http://schemas.microsoft.com/office/drawing/2014/main" id="{A5B9619B-F318-30C8-EF3E-AA5C2626AAA9}"/>
              </a:ext>
            </a:extLst>
          </p:cNvPr>
          <p:cNvSpPr txBox="1"/>
          <p:nvPr/>
        </p:nvSpPr>
        <p:spPr>
          <a:xfrm>
            <a:off x="622504" y="1754071"/>
            <a:ext cx="5329480" cy="3395032"/>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US" sz="2400" b="1" dirty="0">
                <a:solidFill>
                  <a:schemeClr val="accent1"/>
                </a:solidFill>
                <a:latin typeface="Montserrat"/>
              </a:rPr>
              <a:t>Examples </a:t>
            </a:r>
          </a:p>
          <a:p>
            <a:pPr marL="0" marR="0" lvl="0" indent="0" algn="l" defTabSz="914400" rtl="0" eaLnBrk="1" fontAlgn="auto" latinLnBrk="0" hangingPunct="1">
              <a:spcBef>
                <a:spcPts val="0"/>
              </a:spcBef>
              <a:spcAft>
                <a:spcPts val="0"/>
              </a:spcAft>
              <a:buClrTx/>
              <a:buSzTx/>
              <a:buFontTx/>
              <a:buNone/>
              <a:tabLst/>
              <a:defRPr/>
            </a:pPr>
            <a:endParaRPr lang="en-US" sz="1400" b="1" dirty="0">
              <a:solidFill>
                <a:schemeClr val="accent1"/>
              </a:solidFill>
              <a:latin typeface="Montserrat"/>
            </a:endParaRPr>
          </a:p>
          <a:p>
            <a:pPr marL="342900" marR="0" lvl="0" indent="-342900" algn="l"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F5E"/>
                </a:solidFill>
                <a:effectLst/>
                <a:uLnTx/>
                <a:uFillTx/>
                <a:latin typeface="Montserrat"/>
                <a:ea typeface="+mn-ea"/>
                <a:cs typeface="+mn-cs"/>
              </a:rPr>
              <a:t>Treat everybody with kindness.</a:t>
            </a:r>
          </a:p>
          <a:p>
            <a:pPr marL="342900" marR="0" lvl="0" indent="-342900" algn="l"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F5E"/>
                </a:solidFill>
                <a:effectLst/>
                <a:uLnTx/>
                <a:uFillTx/>
                <a:latin typeface="Montserrat"/>
                <a:ea typeface="+mn-ea"/>
                <a:cs typeface="+mn-cs"/>
              </a:rPr>
              <a:t>Listen and speak in a respectful way.</a:t>
            </a:r>
          </a:p>
          <a:p>
            <a:pPr marL="342900" marR="0" lvl="0" indent="-342900" algn="l"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F5E"/>
                </a:solidFill>
                <a:effectLst/>
                <a:uLnTx/>
                <a:uFillTx/>
                <a:latin typeface="Montserrat"/>
                <a:ea typeface="+mn-ea"/>
                <a:cs typeface="+mn-cs"/>
              </a:rPr>
              <a:t>Walk quietly through the school.</a:t>
            </a:r>
          </a:p>
          <a:p>
            <a:pPr marL="342900" marR="0" lvl="0" indent="-342900" algn="l"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F5E"/>
                </a:solidFill>
                <a:effectLst/>
                <a:uLnTx/>
                <a:uFillTx/>
                <a:latin typeface="Montserrat"/>
                <a:ea typeface="+mn-ea"/>
                <a:cs typeface="+mn-cs"/>
              </a:rPr>
              <a:t>Be prepared with required items. </a:t>
            </a:r>
          </a:p>
          <a:p>
            <a:pPr marL="342900" marR="0" lvl="0" indent="-342900" algn="l" defTabSz="914400" rtl="0" eaLnBrk="1" fontAlgn="auto" latinLnBrk="0" hangingPunct="1">
              <a:lnSpc>
                <a:spcPct val="150000"/>
              </a:lnSpc>
              <a:spcBef>
                <a:spcPts val="0"/>
              </a:spcBef>
              <a:buClrTx/>
              <a:buSzTx/>
              <a:buFont typeface="Arial" panose="020B0604020202020204" pitchFamily="34" charset="0"/>
              <a:buChar char="•"/>
              <a:tabLst/>
              <a:defRPr/>
            </a:pPr>
            <a:r>
              <a:rPr lang="en-US" sz="2000" dirty="0">
                <a:solidFill>
                  <a:srgbClr val="002F5E"/>
                </a:solidFill>
                <a:latin typeface="Montserrat"/>
              </a:rPr>
              <a:t>Be in the right place.</a:t>
            </a:r>
          </a:p>
          <a:p>
            <a:pPr marL="342900" marR="0" lvl="0" indent="-342900" algn="l" defTabSz="914400" rtl="0" eaLnBrk="1" fontAlgn="auto" latinLnBrk="0" hangingPunct="1">
              <a:lnSpc>
                <a:spcPct val="150000"/>
              </a:lnSpc>
              <a:spcBef>
                <a:spcPts val="0"/>
              </a:spcBef>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F5E"/>
                </a:solidFill>
                <a:effectLst/>
                <a:uLnTx/>
                <a:uFillTx/>
                <a:latin typeface="Montserrat"/>
                <a:ea typeface="+mn-ea"/>
                <a:cs typeface="+mn-cs"/>
              </a:rPr>
              <a:t>Include others</a:t>
            </a:r>
            <a:r>
              <a:rPr lang="en-US" sz="2000" dirty="0">
                <a:solidFill>
                  <a:srgbClr val="002F5E"/>
                </a:solidFill>
                <a:latin typeface="Montserrat"/>
              </a:rPr>
              <a:t> and accept difference.</a:t>
            </a:r>
            <a:endParaRPr kumimoji="0" lang="en-US" sz="2000" b="0" i="0" u="none" strike="noStrike" kern="1200" cap="none" spc="0" normalizeH="0" baseline="0" noProof="0" dirty="0">
              <a:ln>
                <a:noFill/>
              </a:ln>
              <a:solidFill>
                <a:srgbClr val="002F5E"/>
              </a:solidFill>
              <a:effectLst/>
              <a:uLnTx/>
              <a:uFillTx/>
              <a:latin typeface="Montserrat"/>
              <a:ea typeface="+mn-ea"/>
              <a:cs typeface="+mn-cs"/>
            </a:endParaRPr>
          </a:p>
        </p:txBody>
      </p:sp>
      <p:pic>
        <p:nvPicPr>
          <p:cNvPr id="3" name="Picture 6" descr="A teacher facing and speaking to a group of students in a classroom.">
            <a:extLst>
              <a:ext uri="{FF2B5EF4-FFF2-40B4-BE49-F238E27FC236}">
                <a16:creationId xmlns:a16="http://schemas.microsoft.com/office/drawing/2014/main" id="{A13ADD39-D58B-099B-3016-FC390334CD2E}"/>
              </a:ext>
            </a:extLst>
          </p:cNvPr>
          <p:cNvPicPr>
            <a:picLocks noChangeAspect="1" noChangeArrowheads="1"/>
          </p:cNvPicPr>
          <p:nvPr/>
        </p:nvPicPr>
        <p:blipFill rotWithShape="1">
          <a:blip r:embed="rId3"/>
          <a:srcRect l="47353" t="10638" r="7265"/>
          <a:stretch/>
        </p:blipFill>
        <p:spPr bwMode="auto">
          <a:xfrm>
            <a:off x="7090625" y="0"/>
            <a:ext cx="5231904" cy="6868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C4BFD5-59B3-B6E1-4D7A-2F2844070A54}"/>
              </a:ext>
              <a:ext uri="{C183D7F6-B498-43B3-948B-1728B52AA6E4}">
                <adec:decorative xmlns:adec="http://schemas.microsoft.com/office/drawing/2017/decorative" val="0"/>
              </a:ext>
            </a:extLst>
          </p:cNvPr>
          <p:cNvSpPr txBox="1"/>
          <p:nvPr/>
        </p:nvSpPr>
        <p:spPr>
          <a:xfrm>
            <a:off x="9568678" y="6489080"/>
            <a:ext cx="2511029" cy="261610"/>
          </a:xfrm>
          <a:prstGeom prst="rect">
            <a:avLst/>
          </a:prstGeom>
          <a:noFill/>
        </p:spPr>
        <p:txBody>
          <a:bodyPr wrap="square">
            <a:spAutoFit/>
          </a:bodyPr>
          <a:lstStyle/>
          <a:p>
            <a:pPr algn="r"/>
            <a:r>
              <a:rPr lang="en-AU" sz="1100" dirty="0">
                <a:solidFill>
                  <a:schemeClr val="bg1"/>
                </a:solidFill>
              </a:rPr>
              <a:t>Image credit: AERO</a:t>
            </a:r>
          </a:p>
        </p:txBody>
      </p:sp>
    </p:spTree>
    <p:extLst>
      <p:ext uri="{BB962C8B-B14F-4D97-AF65-F5344CB8AC3E}">
        <p14:creationId xmlns:p14="http://schemas.microsoft.com/office/powerpoint/2010/main" val="916429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a:extLst>
            <a:ext uri="{FF2B5EF4-FFF2-40B4-BE49-F238E27FC236}">
              <a16:creationId xmlns:a16="http://schemas.microsoft.com/office/drawing/2014/main" id="{09138235-ACD1-D4FE-00C6-2E6B36BAD410}"/>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0788CDBC-7BCB-FB37-0592-137A8DE3F27B}"/>
              </a:ext>
            </a:extLst>
          </p:cNvPr>
          <p:cNvSpPr>
            <a:spLocks noGrp="1"/>
          </p:cNvSpPr>
          <p:nvPr>
            <p:ph type="title"/>
          </p:nvPr>
        </p:nvSpPr>
        <p:spPr/>
        <p:txBody>
          <a:bodyPr/>
          <a:lstStyle/>
          <a:p>
            <a:r>
              <a:rPr lang="en-GB" dirty="0"/>
              <a:t>Scenario reflection </a:t>
            </a:r>
            <a:endParaRPr lang="en-US" dirty="0"/>
          </a:p>
        </p:txBody>
      </p:sp>
      <p:sp>
        <p:nvSpPr>
          <p:cNvPr id="17" name="TextBox 16">
            <a:extLst>
              <a:ext uri="{FF2B5EF4-FFF2-40B4-BE49-F238E27FC236}">
                <a16:creationId xmlns:a16="http://schemas.microsoft.com/office/drawing/2014/main" id="{B4917151-C617-435F-5B0A-917B704595A8}"/>
              </a:ext>
            </a:extLst>
          </p:cNvPr>
          <p:cNvSpPr txBox="1"/>
          <p:nvPr/>
        </p:nvSpPr>
        <p:spPr>
          <a:xfrm>
            <a:off x="734337" y="2009526"/>
            <a:ext cx="10723326" cy="2131353"/>
          </a:xfrm>
          <a:prstGeom prst="rect">
            <a:avLst/>
          </a:prstGeom>
          <a:noFill/>
        </p:spPr>
        <p:txBody>
          <a:bodyPr wrap="square" lIns="0" tIns="0" rIns="0" bIns="0" rtlCol="0">
            <a:spAutoFit/>
          </a:bodyPr>
          <a:lstStyle/>
          <a:p>
            <a:pPr algn="l" rtl="0" fontAlgn="base">
              <a:lnSpc>
                <a:spcPts val="2900"/>
              </a:lnSpc>
              <a:spcAft>
                <a:spcPts val="1200"/>
              </a:spcAft>
            </a:pPr>
            <a:r>
              <a:rPr lang="en-US" b="0" i="0" err="1">
                <a:solidFill>
                  <a:schemeClr val="bg2">
                    <a:lumMod val="10000"/>
                  </a:schemeClr>
                </a:solidFill>
                <a:effectLst/>
                <a:latin typeface="Montserrat" panose="00000500000000000000" pitchFamily="2" charset="0"/>
              </a:rPr>
              <a:t>Mr</a:t>
            </a:r>
            <a:r>
              <a:rPr lang="en-US" err="1">
                <a:solidFill>
                  <a:schemeClr val="bg2">
                    <a:lumMod val="10000"/>
                  </a:schemeClr>
                </a:solidFill>
                <a:latin typeface="Montserrat" panose="00000500000000000000" pitchFamily="2" charset="0"/>
              </a:rPr>
              <a:t>s</a:t>
            </a:r>
            <a:r>
              <a:rPr lang="en-US">
                <a:solidFill>
                  <a:schemeClr val="bg2">
                    <a:lumMod val="10000"/>
                  </a:schemeClr>
                </a:solidFill>
                <a:latin typeface="Montserrat" panose="00000500000000000000" pitchFamily="2" charset="0"/>
              </a:rPr>
              <a:t> </a:t>
            </a:r>
            <a:r>
              <a:rPr lang="en-US" b="0" i="0">
                <a:solidFill>
                  <a:schemeClr val="bg2">
                    <a:lumMod val="10000"/>
                  </a:schemeClr>
                </a:solidFill>
                <a:effectLst/>
                <a:latin typeface="Montserrat" panose="00000500000000000000" pitchFamily="2" charset="0"/>
              </a:rPr>
              <a:t>B. creates 10 classroom rules aimed at preventing unwanted </a:t>
            </a:r>
            <a:r>
              <a:rPr lang="en-US" b="0" i="0" err="1">
                <a:solidFill>
                  <a:schemeClr val="bg2">
                    <a:lumMod val="10000"/>
                  </a:schemeClr>
                </a:solidFill>
                <a:effectLst/>
                <a:latin typeface="Montserrat" panose="00000500000000000000" pitchFamily="2" charset="0"/>
              </a:rPr>
              <a:t>behaviours</a:t>
            </a:r>
            <a:r>
              <a:rPr lang="en-US">
                <a:solidFill>
                  <a:schemeClr val="bg2">
                    <a:lumMod val="10000"/>
                  </a:schemeClr>
                </a:solidFill>
                <a:latin typeface="Montserrat" panose="00000500000000000000" pitchFamily="2" charset="0"/>
              </a:rPr>
              <a:t> such as</a:t>
            </a:r>
            <a:br>
              <a:rPr lang="en-US">
                <a:solidFill>
                  <a:schemeClr val="bg2">
                    <a:lumMod val="10000"/>
                  </a:schemeClr>
                </a:solidFill>
                <a:latin typeface="Montserrat" panose="00000500000000000000" pitchFamily="2" charset="0"/>
              </a:rPr>
            </a:br>
            <a:r>
              <a:rPr lang="en-US">
                <a:solidFill>
                  <a:schemeClr val="bg2">
                    <a:lumMod val="10000"/>
                  </a:schemeClr>
                </a:solidFill>
                <a:latin typeface="Montserrat" panose="00000500000000000000" pitchFamily="2" charset="0"/>
              </a:rPr>
              <a:t>‘No calling out’, ‘Don’t be late’, ‘Don’t be rude’ and ‘Never leave without permission.’</a:t>
            </a:r>
          </a:p>
          <a:p>
            <a:pPr algn="l" rtl="0" fontAlgn="base">
              <a:lnSpc>
                <a:spcPts val="2900"/>
              </a:lnSpc>
              <a:spcAft>
                <a:spcPts val="1200"/>
              </a:spcAft>
            </a:pPr>
            <a:r>
              <a:rPr lang="en-US" b="0" i="0">
                <a:solidFill>
                  <a:schemeClr val="bg2">
                    <a:lumMod val="10000"/>
                  </a:schemeClr>
                </a:solidFill>
                <a:effectLst/>
                <a:latin typeface="Montserrat" panose="00000500000000000000" pitchFamily="2" charset="0"/>
              </a:rPr>
              <a:t>During a recent lesson, she needed to remind students on 4 occasions that</a:t>
            </a:r>
            <a:br>
              <a:rPr lang="en-US" b="0" i="0">
                <a:solidFill>
                  <a:schemeClr val="bg2">
                    <a:lumMod val="10000"/>
                  </a:schemeClr>
                </a:solidFill>
                <a:effectLst/>
                <a:latin typeface="Montserrat" panose="00000500000000000000" pitchFamily="2" charset="0"/>
              </a:rPr>
            </a:br>
            <a:r>
              <a:rPr lang="en-US" b="0" i="0">
                <a:solidFill>
                  <a:schemeClr val="bg2">
                    <a:lumMod val="10000"/>
                  </a:schemeClr>
                </a:solidFill>
                <a:effectLst/>
                <a:latin typeface="Montserrat" panose="00000500000000000000" pitchFamily="2" charset="0"/>
              </a:rPr>
              <a:t>‘No calling out’ is a rule.</a:t>
            </a:r>
          </a:p>
          <a:p>
            <a:pPr algn="l" rtl="0" fontAlgn="base">
              <a:lnSpc>
                <a:spcPts val="2900"/>
              </a:lnSpc>
              <a:spcAft>
                <a:spcPts val="1200"/>
              </a:spcAft>
            </a:pPr>
            <a:r>
              <a:rPr lang="en-US" b="0" i="0" err="1">
                <a:solidFill>
                  <a:schemeClr val="bg2">
                    <a:lumMod val="10000"/>
                  </a:schemeClr>
                </a:solidFill>
                <a:effectLst/>
                <a:latin typeface="Montserrat" panose="00000500000000000000" pitchFamily="2" charset="0"/>
              </a:rPr>
              <a:t>Mrs</a:t>
            </a:r>
            <a:r>
              <a:rPr lang="en-US" b="0" i="0">
                <a:solidFill>
                  <a:schemeClr val="bg2">
                    <a:lumMod val="10000"/>
                  </a:schemeClr>
                </a:solidFill>
                <a:effectLst/>
                <a:latin typeface="Montserrat" panose="00000500000000000000" pitchFamily="2" charset="0"/>
              </a:rPr>
              <a:t> B</a:t>
            </a:r>
            <a:r>
              <a:rPr lang="en-US">
                <a:solidFill>
                  <a:schemeClr val="bg2">
                    <a:lumMod val="10000"/>
                  </a:schemeClr>
                </a:solidFill>
                <a:latin typeface="Montserrat" panose="00000500000000000000" pitchFamily="2" charset="0"/>
              </a:rPr>
              <a:t>.</a:t>
            </a:r>
            <a:r>
              <a:rPr lang="en-US" b="0" i="0">
                <a:solidFill>
                  <a:schemeClr val="bg2">
                    <a:lumMod val="10000"/>
                  </a:schemeClr>
                </a:solidFill>
                <a:effectLst/>
                <a:latin typeface="Montserrat" panose="00000500000000000000" pitchFamily="2" charset="0"/>
              </a:rPr>
              <a:t> found that her students argued with her when she reminded them of the rules.</a:t>
            </a:r>
          </a:p>
        </p:txBody>
      </p:sp>
      <p:sp>
        <p:nvSpPr>
          <p:cNvPr id="4" name="TextBox 3">
            <a:extLst>
              <a:ext uri="{FF2B5EF4-FFF2-40B4-BE49-F238E27FC236}">
                <a16:creationId xmlns:a16="http://schemas.microsoft.com/office/drawing/2014/main" id="{03B1C858-B8B2-0646-2A28-9756DCEBEF83}"/>
              </a:ext>
              <a:ext uri="{C183D7F6-B498-43B3-948B-1728B52AA6E4}">
                <adec:decorative xmlns:adec="http://schemas.microsoft.com/office/drawing/2017/decorative" val="0"/>
              </a:ext>
            </a:extLst>
          </p:cNvPr>
          <p:cNvSpPr txBox="1"/>
          <p:nvPr/>
        </p:nvSpPr>
        <p:spPr>
          <a:xfrm>
            <a:off x="734337" y="4695290"/>
            <a:ext cx="10723326" cy="1487530"/>
          </a:xfrm>
          <a:prstGeom prst="rect">
            <a:avLst/>
          </a:prstGeom>
          <a:solidFill>
            <a:schemeClr val="accent1"/>
          </a:solidFill>
        </p:spPr>
        <p:txBody>
          <a:bodyPr wrap="square" anchor="ctr" anchorCtr="0">
            <a:normAutofit/>
          </a:bodyPr>
          <a:lstStyle/>
          <a:p>
            <a:pPr marL="834300" indent="-457200" algn="l" rtl="0" fontAlgn="base">
              <a:lnSpc>
                <a:spcPct val="110000"/>
              </a:lnSpc>
              <a:spcAft>
                <a:spcPts val="1800"/>
              </a:spcAft>
              <a:buFont typeface="+mj-lt"/>
              <a:buAutoNum type="arabicPeriod"/>
            </a:pPr>
            <a:r>
              <a:rPr lang="en-US" b="0" i="0">
                <a:solidFill>
                  <a:schemeClr val="bg1"/>
                </a:solidFill>
                <a:effectLst/>
                <a:latin typeface="Montserrat" panose="00000500000000000000" pitchFamily="2" charset="0"/>
              </a:rPr>
              <a:t>What does this scenario tell us about the students’ understanding of the rules?</a:t>
            </a:r>
          </a:p>
          <a:p>
            <a:pPr marL="834300" indent="-457200" algn="l" rtl="0" fontAlgn="base">
              <a:lnSpc>
                <a:spcPct val="110000"/>
              </a:lnSpc>
              <a:spcAft>
                <a:spcPts val="1800"/>
              </a:spcAft>
              <a:buFont typeface="+mj-lt"/>
              <a:buAutoNum type="arabicPeriod"/>
            </a:pPr>
            <a:r>
              <a:rPr lang="en-US">
                <a:solidFill>
                  <a:schemeClr val="bg1"/>
                </a:solidFill>
                <a:latin typeface="Montserrat" panose="00000500000000000000" pitchFamily="2" charset="0"/>
              </a:rPr>
              <a:t>How might </a:t>
            </a:r>
            <a:r>
              <a:rPr lang="en-US" err="1">
                <a:solidFill>
                  <a:schemeClr val="bg1"/>
                </a:solidFill>
                <a:latin typeface="Montserrat" panose="00000500000000000000" pitchFamily="2" charset="0"/>
              </a:rPr>
              <a:t>Mrs</a:t>
            </a:r>
            <a:r>
              <a:rPr lang="en-US">
                <a:solidFill>
                  <a:schemeClr val="bg1"/>
                </a:solidFill>
                <a:latin typeface="Montserrat" panose="00000500000000000000" pitchFamily="2" charset="0"/>
              </a:rPr>
              <a:t> B. make her rules more effective?</a:t>
            </a:r>
            <a:endParaRPr lang="en-US" b="0" i="0">
              <a:solidFill>
                <a:schemeClr val="bg1"/>
              </a:solidFill>
              <a:effectLst/>
              <a:latin typeface="Montserrat" panose="00000500000000000000" pitchFamily="2" charset="0"/>
            </a:endParaRPr>
          </a:p>
        </p:txBody>
      </p:sp>
    </p:spTree>
    <p:extLst>
      <p:ext uri="{BB962C8B-B14F-4D97-AF65-F5344CB8AC3E}">
        <p14:creationId xmlns:p14="http://schemas.microsoft.com/office/powerpoint/2010/main" val="3102066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51B2B51-AB6E-8CD7-3A73-8536F02D7D2E}"/>
              </a:ext>
            </a:extLst>
          </p:cNvPr>
          <p:cNvSpPr>
            <a:spLocks noGrp="1"/>
          </p:cNvSpPr>
          <p:nvPr>
            <p:ph type="title"/>
          </p:nvPr>
        </p:nvSpPr>
        <p:spPr>
          <a:xfrm>
            <a:off x="612255" y="403210"/>
            <a:ext cx="10922000" cy="760567"/>
          </a:xfrm>
        </p:spPr>
        <p:txBody>
          <a:bodyPr>
            <a:normAutofit/>
          </a:bodyPr>
          <a:lstStyle/>
          <a:p>
            <a:pPr lvl="0"/>
            <a:r>
              <a:rPr lang="en-US" noProof="0" dirty="0"/>
              <a:t>Explicit</a:t>
            </a:r>
            <a:r>
              <a:rPr lang="en-US" dirty="0" err="1"/>
              <a:t>ly</a:t>
            </a:r>
            <a:r>
              <a:rPr lang="en-US" dirty="0"/>
              <a:t> teaching </a:t>
            </a:r>
            <a:r>
              <a:rPr lang="en-US" noProof="0" dirty="0"/>
              <a:t>an expectation, routine or rule</a:t>
            </a:r>
            <a:endParaRPr lang="en-AU" dirty="0"/>
          </a:p>
        </p:txBody>
      </p:sp>
      <p:sp>
        <p:nvSpPr>
          <p:cNvPr id="28" name="TextBox 27">
            <a:extLst>
              <a:ext uri="{FF2B5EF4-FFF2-40B4-BE49-F238E27FC236}">
                <a16:creationId xmlns:a16="http://schemas.microsoft.com/office/drawing/2014/main" id="{01F0A387-DE8C-F14E-B104-9A7F6DECBBC2}"/>
              </a:ext>
            </a:extLst>
          </p:cNvPr>
          <p:cNvSpPr txBox="1"/>
          <p:nvPr/>
        </p:nvSpPr>
        <p:spPr>
          <a:xfrm>
            <a:off x="662710" y="1785504"/>
            <a:ext cx="11188496" cy="4093428"/>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spcBef>
                <a:spcPts val="24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Introduce the expectation,</a:t>
            </a:r>
            <a:r>
              <a:rPr kumimoji="0" lang="en-US" sz="2000" b="0" i="0" u="none" strike="noStrike" kern="1200" cap="none" spc="0" normalizeH="0" noProof="0">
                <a:ln>
                  <a:noFill/>
                </a:ln>
                <a:solidFill>
                  <a:srgbClr val="002F5E"/>
                </a:solidFill>
                <a:effectLst/>
                <a:uLnTx/>
                <a:uFillTx/>
                <a:latin typeface="Montserrat"/>
                <a:ea typeface="+mn-ea"/>
                <a:cs typeface="+mn-cs"/>
              </a:rPr>
              <a:t> routine or rule</a:t>
            </a:r>
            <a:r>
              <a:rPr kumimoji="0" lang="en-US" sz="2000" b="0" i="0" u="none" strike="noStrike" kern="1200" cap="none" spc="0" normalizeH="0" baseline="0" noProof="0">
                <a:ln>
                  <a:noFill/>
                </a:ln>
                <a:solidFill>
                  <a:srgbClr val="002F5E"/>
                </a:solidFill>
                <a:effectLst/>
                <a:uLnTx/>
                <a:uFillTx/>
                <a:latin typeface="Montserrat"/>
                <a:ea typeface="+mn-ea"/>
                <a:cs typeface="+mn-cs"/>
              </a:rPr>
              <a:t>, including why it’s important.</a:t>
            </a:r>
          </a:p>
          <a:p>
            <a:pPr marL="457200" indent="-457200">
              <a:spcBef>
                <a:spcPts val="2400"/>
              </a:spcBef>
              <a:buFont typeface="+mj-lt"/>
              <a:buAutoNum type="arabicPeriod"/>
              <a:defRPr/>
            </a:pPr>
            <a:r>
              <a:rPr kumimoji="0" lang="en-US" sz="2000" b="0" i="0" u="none" strike="noStrike" kern="1200" cap="none" spc="0" normalizeH="0" baseline="0" noProof="0">
                <a:ln>
                  <a:noFill/>
                </a:ln>
                <a:solidFill>
                  <a:srgbClr val="002F5E"/>
                </a:solidFill>
                <a:effectLst/>
                <a:uLnTx/>
                <a:uFillTx/>
                <a:latin typeface="Montserrat"/>
                <a:ea typeface="+mn-ea"/>
                <a:cs typeface="+mn-cs"/>
              </a:rPr>
              <a:t>Model, explain and discuss it.</a:t>
            </a:r>
          </a:p>
          <a:p>
            <a:pPr marL="457200" indent="-457200">
              <a:spcBef>
                <a:spcPts val="2400"/>
              </a:spcBef>
              <a:buFont typeface="+mj-lt"/>
              <a:buAutoNum type="arabicPeriod"/>
              <a:defRPr/>
            </a:pPr>
            <a:r>
              <a:rPr kumimoji="0" lang="en-US" sz="2000" b="0" i="0" u="none" strike="noStrike" kern="1200" cap="none" spc="0" normalizeH="0" baseline="0" noProof="0">
                <a:ln>
                  <a:noFill/>
                </a:ln>
                <a:solidFill>
                  <a:srgbClr val="002F5E"/>
                </a:solidFill>
                <a:effectLst/>
                <a:uLnTx/>
                <a:uFillTx/>
                <a:latin typeface="Montserrat"/>
                <a:ea typeface="+mn-ea"/>
                <a:cs typeface="+mn-cs"/>
              </a:rPr>
              <a:t>Support students to </a:t>
            </a:r>
            <a:r>
              <a:rPr kumimoji="0" lang="en-US" sz="2000" b="0" i="0" u="none" strike="noStrike" kern="1200" cap="none" spc="0" normalizeH="0" baseline="0" noProof="0" err="1">
                <a:ln>
                  <a:noFill/>
                </a:ln>
                <a:solidFill>
                  <a:srgbClr val="002F5E"/>
                </a:solidFill>
                <a:effectLst/>
                <a:uLnTx/>
                <a:uFillTx/>
                <a:latin typeface="Montserrat"/>
                <a:ea typeface="+mn-ea"/>
                <a:cs typeface="+mn-cs"/>
              </a:rPr>
              <a:t>practise</a:t>
            </a:r>
            <a:r>
              <a:rPr kumimoji="0" lang="en-US" sz="2000" b="0" i="0" u="none" strike="noStrike" kern="1200" cap="none" spc="0" normalizeH="0" baseline="0" noProof="0">
                <a:ln>
                  <a:noFill/>
                </a:ln>
                <a:solidFill>
                  <a:srgbClr val="002F5E"/>
                </a:solidFill>
                <a:effectLst/>
                <a:uLnTx/>
                <a:uFillTx/>
                <a:latin typeface="Montserrat"/>
                <a:ea typeface="+mn-ea"/>
                <a:cs typeface="+mn-cs"/>
              </a:rPr>
              <a:t> it.</a:t>
            </a:r>
          </a:p>
          <a:p>
            <a:pPr marL="457200" indent="-457200">
              <a:spcBef>
                <a:spcPts val="2400"/>
              </a:spcBef>
              <a:buFont typeface="+mj-lt"/>
              <a:buAutoNum type="arabicPeriod"/>
              <a:defRPr/>
            </a:pPr>
            <a:r>
              <a:rPr kumimoji="0" lang="en-US" sz="2000" b="0" i="0" u="none" strike="noStrike" kern="1200" cap="none" spc="0" normalizeH="0" baseline="0" noProof="0">
                <a:ln>
                  <a:noFill/>
                </a:ln>
                <a:solidFill>
                  <a:srgbClr val="002F5E"/>
                </a:solidFill>
                <a:effectLst/>
                <a:uLnTx/>
                <a:uFillTx/>
                <a:latin typeface="Montserrat"/>
                <a:ea typeface="+mn-ea"/>
                <a:cs typeface="+mn-cs"/>
              </a:rPr>
              <a:t>Ask students to </a:t>
            </a:r>
            <a:r>
              <a:rPr lang="en-US" sz="2000">
                <a:solidFill>
                  <a:srgbClr val="002F5E"/>
                </a:solidFill>
                <a:latin typeface="Montserrat"/>
              </a:rPr>
              <a:t>demonstrate it independently</a:t>
            </a:r>
            <a:r>
              <a:rPr kumimoji="0" lang="en-US" sz="2000" b="0" i="0" u="none" strike="noStrike" kern="1200" cap="none" spc="0" normalizeH="0" baseline="0" noProof="0">
                <a:ln>
                  <a:noFill/>
                </a:ln>
                <a:solidFill>
                  <a:srgbClr val="002F5E"/>
                </a:solidFill>
                <a:effectLst/>
                <a:uLnTx/>
                <a:uFillTx/>
                <a:latin typeface="Montserrat"/>
                <a:ea typeface="+mn-ea"/>
                <a:cs typeface="+mn-cs"/>
              </a:rPr>
              <a:t>.  Provide feedback.  </a:t>
            </a:r>
            <a:r>
              <a:rPr kumimoji="0" lang="en-US" sz="2000" b="0" i="0" u="none" strike="noStrike" kern="1200" cap="none" spc="0" normalizeH="0" baseline="0" noProof="0" err="1">
                <a:ln>
                  <a:noFill/>
                </a:ln>
                <a:solidFill>
                  <a:srgbClr val="002F5E"/>
                </a:solidFill>
                <a:effectLst/>
                <a:uLnTx/>
                <a:uFillTx/>
                <a:latin typeface="Montserrat"/>
                <a:ea typeface="+mn-ea"/>
                <a:cs typeface="+mn-cs"/>
              </a:rPr>
              <a:t>Practise</a:t>
            </a:r>
            <a:r>
              <a:rPr kumimoji="0" lang="en-US" sz="2000" b="0" i="0" u="none" strike="noStrike" kern="1200" cap="none" spc="0" normalizeH="0" baseline="0" noProof="0">
                <a:ln>
                  <a:noFill/>
                </a:ln>
                <a:solidFill>
                  <a:srgbClr val="002F5E"/>
                </a:solidFill>
                <a:effectLst/>
                <a:uLnTx/>
                <a:uFillTx/>
                <a:latin typeface="Montserrat"/>
                <a:ea typeface="+mn-ea"/>
                <a:cs typeface="+mn-cs"/>
              </a:rPr>
              <a:t> again.</a:t>
            </a:r>
          </a:p>
          <a:p>
            <a:pPr marL="457200" marR="0" lvl="0" indent="-457200" algn="l" defTabSz="914400" rtl="0" eaLnBrk="1" fontAlgn="auto" latinLnBrk="0" hangingPunct="1">
              <a:spcBef>
                <a:spcPts val="24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Remind,</a:t>
            </a:r>
            <a:r>
              <a:rPr kumimoji="0" lang="en-US" sz="2000" b="0" i="0" u="none" strike="noStrike" kern="1200" cap="none" spc="0" normalizeH="0" noProof="0">
                <a:ln>
                  <a:noFill/>
                </a:ln>
                <a:solidFill>
                  <a:srgbClr val="002F5E"/>
                </a:solidFill>
                <a:effectLst/>
                <a:uLnTx/>
                <a:uFillTx/>
                <a:latin typeface="Montserrat"/>
                <a:ea typeface="+mn-ea"/>
                <a:cs typeface="+mn-cs"/>
              </a:rPr>
              <a:t> m</a:t>
            </a:r>
            <a:r>
              <a:rPr kumimoji="0" lang="en-US" sz="2000" b="0" i="0" u="none" strike="noStrike" kern="1200" cap="none" spc="0" normalizeH="0" baseline="0" noProof="0">
                <a:ln>
                  <a:noFill/>
                </a:ln>
                <a:solidFill>
                  <a:srgbClr val="002F5E"/>
                </a:solidFill>
                <a:effectLst/>
                <a:uLnTx/>
                <a:uFillTx/>
                <a:latin typeface="Montserrat"/>
                <a:ea typeface="+mn-ea"/>
                <a:cs typeface="+mn-cs"/>
              </a:rPr>
              <a:t>onitor,</a:t>
            </a:r>
            <a:r>
              <a:rPr kumimoji="0" lang="en-US" sz="2000" b="0" i="0" u="none" strike="noStrike" kern="1200" cap="none" spc="0" normalizeH="0" noProof="0">
                <a:ln>
                  <a:noFill/>
                </a:ln>
                <a:solidFill>
                  <a:srgbClr val="002F5E"/>
                </a:solidFill>
                <a:effectLst/>
                <a:uLnTx/>
                <a:uFillTx/>
                <a:latin typeface="Montserrat"/>
                <a:ea typeface="+mn-ea"/>
                <a:cs typeface="+mn-cs"/>
              </a:rPr>
              <a:t> a</a:t>
            </a:r>
            <a:r>
              <a:rPr kumimoji="0" lang="en-US" sz="2000" b="0" i="0" u="none" strike="noStrike" kern="1200" cap="none" spc="0" normalizeH="0" baseline="0" noProof="0">
                <a:ln>
                  <a:noFill/>
                </a:ln>
                <a:solidFill>
                  <a:srgbClr val="002F5E"/>
                </a:solidFill>
                <a:effectLst/>
                <a:uLnTx/>
                <a:uFillTx/>
                <a:latin typeface="Montserrat"/>
                <a:ea typeface="+mn-ea"/>
                <a:cs typeface="+mn-cs"/>
              </a:rPr>
              <a:t>cknowledge and praise.</a:t>
            </a:r>
          </a:p>
          <a:p>
            <a:pPr marL="457200" marR="0" lvl="0" indent="-457200" algn="l" defTabSz="914400" rtl="0" eaLnBrk="1" fontAlgn="auto" latinLnBrk="0" hangingPunct="1">
              <a:spcBef>
                <a:spcPts val="2400"/>
              </a:spcBef>
              <a:spcAft>
                <a:spcPts val="0"/>
              </a:spcAft>
              <a:buClrTx/>
              <a:buSzTx/>
              <a:buFont typeface="+mj-lt"/>
              <a:buAutoNum type="arabicPeriod"/>
              <a:tabLst/>
              <a:defRPr/>
            </a:pPr>
            <a:r>
              <a:rPr kumimoji="0" lang="en-US" sz="2000" b="0" i="0" u="none" strike="noStrike" kern="1200" cap="none" spc="0" normalizeH="0" baseline="0" noProof="0">
                <a:ln>
                  <a:noFill/>
                </a:ln>
                <a:solidFill>
                  <a:srgbClr val="002F5E"/>
                </a:solidFill>
                <a:effectLst/>
                <a:uLnTx/>
                <a:uFillTx/>
                <a:latin typeface="Montserrat"/>
                <a:ea typeface="+mn-ea"/>
                <a:cs typeface="+mn-cs"/>
              </a:rPr>
              <a:t>Respond to students if they don’t demonstrate it, practising</a:t>
            </a:r>
            <a:r>
              <a:rPr kumimoji="0" lang="en-US" sz="2000" b="0" i="0" u="none" strike="noStrike" kern="1200" cap="none" spc="0" normalizeH="0" noProof="0">
                <a:ln>
                  <a:noFill/>
                </a:ln>
                <a:solidFill>
                  <a:srgbClr val="002F5E"/>
                </a:solidFill>
                <a:effectLst/>
                <a:uLnTx/>
                <a:uFillTx/>
                <a:latin typeface="Montserrat"/>
                <a:ea typeface="+mn-ea"/>
                <a:cs typeface="+mn-cs"/>
              </a:rPr>
              <a:t> </a:t>
            </a:r>
            <a:r>
              <a:rPr kumimoji="0" lang="en-US" sz="2000" b="0" i="0" u="none" strike="noStrike" kern="1200" cap="none" spc="0" normalizeH="0" baseline="0" noProof="0">
                <a:ln>
                  <a:noFill/>
                </a:ln>
                <a:solidFill>
                  <a:srgbClr val="002F5E"/>
                </a:solidFill>
                <a:effectLst/>
                <a:uLnTx/>
                <a:uFillTx/>
                <a:latin typeface="Montserrat"/>
                <a:ea typeface="+mn-ea"/>
                <a:cs typeface="+mn-cs"/>
              </a:rPr>
              <a:t>again when needed.</a:t>
            </a:r>
          </a:p>
          <a:p>
            <a:pPr marL="457200" marR="0" lvl="0" indent="-457200" algn="l" defTabSz="914400" rtl="0" eaLnBrk="1" fontAlgn="auto" latinLnBrk="0" hangingPunct="1">
              <a:spcBef>
                <a:spcPts val="2400"/>
              </a:spcBef>
              <a:spcAft>
                <a:spcPts val="0"/>
              </a:spcAft>
              <a:buClrTx/>
              <a:buSzTx/>
              <a:buFont typeface="+mj-lt"/>
              <a:buAutoNum type="arabicPeriod"/>
              <a:tabLst/>
              <a:defRPr/>
            </a:pPr>
            <a:endParaRPr kumimoji="0" lang="en-US" sz="2000" b="0" i="0" u="none" strike="noStrike" kern="1200" cap="none" spc="0" normalizeH="0" baseline="0" noProof="0">
              <a:ln>
                <a:noFill/>
              </a:ln>
              <a:solidFill>
                <a:srgbClr val="002F5E"/>
              </a:solidFill>
              <a:effectLst/>
              <a:uLnTx/>
              <a:uFillTx/>
              <a:latin typeface="Montserrat"/>
              <a:ea typeface="+mn-ea"/>
              <a:cs typeface="+mn-cs"/>
            </a:endParaRPr>
          </a:p>
        </p:txBody>
      </p:sp>
    </p:spTree>
    <p:extLst>
      <p:ext uri="{BB962C8B-B14F-4D97-AF65-F5344CB8AC3E}">
        <p14:creationId xmlns:p14="http://schemas.microsoft.com/office/powerpoint/2010/main" val="2029179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543BC4-9E14-F0CE-8398-A3585F8E2F87}"/>
              </a:ext>
              <a:ext uri="{C183D7F6-B498-43B3-948B-1728B52AA6E4}">
                <adec:decorative xmlns:adec="http://schemas.microsoft.com/office/drawing/2017/decorative" val="1"/>
              </a:ext>
            </a:extLst>
          </p:cNvPr>
          <p:cNvSpPr/>
          <p:nvPr/>
        </p:nvSpPr>
        <p:spPr>
          <a:xfrm>
            <a:off x="2450939" y="2384676"/>
            <a:ext cx="3274711" cy="29770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895BF21A-EAB1-D4EB-A870-439E63535F5C}"/>
              </a:ext>
              <a:ext uri="{C183D7F6-B498-43B3-948B-1728B52AA6E4}">
                <adec:decorative xmlns:adec="http://schemas.microsoft.com/office/drawing/2017/decorative" val="1"/>
              </a:ext>
            </a:extLst>
          </p:cNvPr>
          <p:cNvSpPr/>
          <p:nvPr/>
        </p:nvSpPr>
        <p:spPr>
          <a:xfrm>
            <a:off x="6486028" y="2384676"/>
            <a:ext cx="3274711" cy="2977010"/>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itle 17">
            <a:extLst>
              <a:ext uri="{FF2B5EF4-FFF2-40B4-BE49-F238E27FC236}">
                <a16:creationId xmlns:a16="http://schemas.microsoft.com/office/drawing/2014/main" id="{6F4E7889-3F23-287A-01AA-6E75E1098E08}"/>
              </a:ext>
            </a:extLst>
          </p:cNvPr>
          <p:cNvSpPr>
            <a:spLocks noGrp="1"/>
          </p:cNvSpPr>
          <p:nvPr>
            <p:ph type="title"/>
          </p:nvPr>
        </p:nvSpPr>
        <p:spPr>
          <a:xfrm>
            <a:off x="612255" y="403210"/>
            <a:ext cx="10922000" cy="760567"/>
          </a:xfrm>
        </p:spPr>
        <p:txBody>
          <a:bodyPr>
            <a:normAutofit/>
          </a:bodyPr>
          <a:lstStyle/>
          <a:p>
            <a:r>
              <a:rPr lang="en-US" dirty="0"/>
              <a:t>Proactive and preventative approaches</a:t>
            </a:r>
            <a:endParaRPr lang="en-AU" dirty="0"/>
          </a:p>
        </p:txBody>
      </p:sp>
      <p:sp>
        <p:nvSpPr>
          <p:cNvPr id="3" name="Rectangle 25">
            <a:extLst>
              <a:ext uri="{FF2B5EF4-FFF2-40B4-BE49-F238E27FC236}">
                <a16:creationId xmlns:a16="http://schemas.microsoft.com/office/drawing/2014/main" id="{6075CF26-3B2F-5589-92EB-29589F7C4D05}"/>
              </a:ext>
            </a:extLst>
          </p:cNvPr>
          <p:cNvSpPr>
            <a:spLocks noChangeArrowheads="1"/>
          </p:cNvSpPr>
          <p:nvPr/>
        </p:nvSpPr>
        <p:spPr bwMode="auto">
          <a:xfrm>
            <a:off x="2833311" y="3175190"/>
            <a:ext cx="2509969" cy="1395982"/>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en-AU" sz="2000">
                <a:solidFill>
                  <a:schemeClr val="bg1"/>
                </a:solidFill>
                <a:latin typeface="Montserrat SemiBold" panose="00000700000000000000" pitchFamily="2" charset="0"/>
              </a:rPr>
              <a:t>Positive relationships</a:t>
            </a:r>
            <a:endParaRPr lang="en-US" sz="2000">
              <a:solidFill>
                <a:schemeClr val="bg1"/>
              </a:solidFill>
              <a:latin typeface="Montserrat SemiBold" panose="00000700000000000000" pitchFamily="2" charset="0"/>
            </a:endParaRPr>
          </a:p>
        </p:txBody>
      </p:sp>
      <p:sp>
        <p:nvSpPr>
          <p:cNvPr id="5" name="Rectangle 27">
            <a:extLst>
              <a:ext uri="{FF2B5EF4-FFF2-40B4-BE49-F238E27FC236}">
                <a16:creationId xmlns:a16="http://schemas.microsoft.com/office/drawing/2014/main" id="{8598875C-0983-424A-54FF-C9037B244C86}"/>
              </a:ext>
            </a:extLst>
          </p:cNvPr>
          <p:cNvSpPr>
            <a:spLocks noChangeArrowheads="1"/>
          </p:cNvSpPr>
          <p:nvPr/>
        </p:nvSpPr>
        <p:spPr bwMode="auto">
          <a:xfrm>
            <a:off x="6843798" y="3175190"/>
            <a:ext cx="2559173" cy="1395982"/>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en-US" sz="2000">
                <a:solidFill>
                  <a:schemeClr val="accent1"/>
                </a:solidFill>
                <a:latin typeface="Montserrat SemiBold" panose="00000700000000000000" pitchFamily="2" charset="0"/>
              </a:rPr>
              <a:t>High expectations, routines and rules</a:t>
            </a:r>
          </a:p>
        </p:txBody>
      </p:sp>
    </p:spTree>
    <p:extLst>
      <p:ext uri="{BB962C8B-B14F-4D97-AF65-F5344CB8AC3E}">
        <p14:creationId xmlns:p14="http://schemas.microsoft.com/office/powerpoint/2010/main" val="129391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51AB455-BAA3-06CF-D6EE-DD26A55B76F6}"/>
              </a:ext>
            </a:extLst>
          </p:cNvPr>
          <p:cNvSpPr>
            <a:spLocks noGrp="1"/>
          </p:cNvSpPr>
          <p:nvPr>
            <p:ph type="body" sz="quarter" idx="14"/>
          </p:nvPr>
        </p:nvSpPr>
        <p:spPr/>
        <p:txBody>
          <a:bodyPr/>
          <a:lstStyle/>
          <a:p>
            <a:endParaRPr lang="en-US" dirty="0"/>
          </a:p>
        </p:txBody>
      </p:sp>
      <p:sp>
        <p:nvSpPr>
          <p:cNvPr id="7" name="Title 6">
            <a:extLst>
              <a:ext uri="{FF2B5EF4-FFF2-40B4-BE49-F238E27FC236}">
                <a16:creationId xmlns:a16="http://schemas.microsoft.com/office/drawing/2014/main" id="{CF5179B3-BC78-FE19-9339-D81458B0B5B9}"/>
              </a:ext>
            </a:extLst>
          </p:cNvPr>
          <p:cNvSpPr>
            <a:spLocks noGrp="1"/>
          </p:cNvSpPr>
          <p:nvPr>
            <p:ph type="title"/>
          </p:nvPr>
        </p:nvSpPr>
        <p:spPr/>
        <p:txBody>
          <a:bodyPr/>
          <a:lstStyle/>
          <a:p>
            <a:r>
              <a:rPr lang="en-AU" dirty="0"/>
              <a:t>Acknowledgement of Country</a:t>
            </a:r>
            <a:endParaRPr lang="en-US" dirty="0"/>
          </a:p>
        </p:txBody>
      </p:sp>
    </p:spTree>
    <p:extLst>
      <p:ext uri="{BB962C8B-B14F-4D97-AF65-F5344CB8AC3E}">
        <p14:creationId xmlns:p14="http://schemas.microsoft.com/office/powerpoint/2010/main" val="3694626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B198ACD-5FD3-13CF-2FA1-DF7FBFACFE0D}"/>
              </a:ext>
            </a:extLst>
          </p:cNvPr>
          <p:cNvSpPr>
            <a:spLocks noGrp="1"/>
          </p:cNvSpPr>
          <p:nvPr>
            <p:ph type="title"/>
          </p:nvPr>
        </p:nvSpPr>
        <p:spPr>
          <a:xfrm>
            <a:off x="612255" y="403210"/>
            <a:ext cx="10922000" cy="760567"/>
          </a:xfrm>
        </p:spPr>
        <p:txBody>
          <a:bodyPr>
            <a:normAutofit/>
          </a:bodyPr>
          <a:lstStyle/>
          <a:p>
            <a:r>
              <a:rPr lang="en-US" noProof="0" dirty="0"/>
              <a:t>Classroom management skills</a:t>
            </a:r>
            <a:endParaRPr lang="en-AU" dirty="0"/>
          </a:p>
        </p:txBody>
      </p:sp>
      <p:sp>
        <p:nvSpPr>
          <p:cNvPr id="3" name="TextBox 2">
            <a:extLst>
              <a:ext uri="{FF2B5EF4-FFF2-40B4-BE49-F238E27FC236}">
                <a16:creationId xmlns:a16="http://schemas.microsoft.com/office/drawing/2014/main" id="{B478B9C8-CA68-D061-5FB8-E815EB740B10}"/>
              </a:ext>
            </a:extLst>
          </p:cNvPr>
          <p:cNvSpPr txBox="1"/>
          <p:nvPr/>
        </p:nvSpPr>
        <p:spPr>
          <a:xfrm>
            <a:off x="636359" y="1671619"/>
            <a:ext cx="5289788" cy="327192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A</a:t>
            </a:r>
            <a:r>
              <a:rPr kumimoji="0" lang="en-US" sz="2000" b="0" i="0" u="none" strike="noStrike" kern="1200" cap="none" spc="0" normalizeH="0" baseline="0" noProof="0" err="1">
                <a:ln>
                  <a:noFill/>
                </a:ln>
                <a:solidFill>
                  <a:srgbClr val="002F5E"/>
                </a:solidFill>
                <a:effectLst/>
                <a:uLnTx/>
                <a:uFillTx/>
                <a:latin typeface="Montserrat"/>
                <a:ea typeface="+mn-ea"/>
                <a:cs typeface="+mn-cs"/>
              </a:rPr>
              <a:t>cknowledgement</a:t>
            </a:r>
            <a:r>
              <a:rPr kumimoji="0" lang="en-US" sz="2000" b="0" i="0" u="none" strike="noStrike" kern="1200" cap="none" spc="0" normalizeH="0" baseline="0" noProof="0">
                <a:ln>
                  <a:noFill/>
                </a:ln>
                <a:solidFill>
                  <a:srgbClr val="002F5E"/>
                </a:solidFill>
                <a:effectLst/>
                <a:uLnTx/>
                <a:uFillTx/>
                <a:latin typeface="Montserrat"/>
                <a:ea typeface="+mn-ea"/>
                <a:cs typeface="+mn-cs"/>
              </a:rPr>
              <a:t> and praise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b="0" i="0" u="none" strike="noStrike" kern="1200" cap="none" spc="0" normalizeH="0" baseline="0" noProof="0" err="1">
                <a:ln>
                  <a:noFill/>
                </a:ln>
                <a:solidFill>
                  <a:srgbClr val="002F5E"/>
                </a:solidFill>
                <a:effectLst/>
                <a:uLnTx/>
                <a:uFillTx/>
                <a:latin typeface="Montserrat"/>
                <a:ea typeface="+mn-ea"/>
                <a:cs typeface="+mn-cs"/>
              </a:rPr>
              <a:t>irculation</a:t>
            </a:r>
            <a:r>
              <a:rPr kumimoji="0" lang="en-US" sz="2000" b="0" i="0" u="none" strike="noStrike" kern="1200" cap="none" spc="0" normalizeH="0" baseline="0" noProof="0">
                <a:ln>
                  <a:noFill/>
                </a:ln>
                <a:solidFill>
                  <a:srgbClr val="002F5E"/>
                </a:solidFill>
                <a:effectLst/>
                <a:uLnTx/>
                <a:uFillTx/>
                <a:latin typeface="Montserrat"/>
                <a:ea typeface="+mn-ea"/>
                <a:cs typeface="+mn-cs"/>
              </a:rPr>
              <a:t>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b="0" i="0" u="none" strike="noStrike" kern="1200" cap="none" spc="0" normalizeH="0" baseline="0" noProof="0" err="1">
                <a:ln>
                  <a:noFill/>
                </a:ln>
                <a:solidFill>
                  <a:srgbClr val="002F5E"/>
                </a:solidFill>
                <a:effectLst/>
                <a:uLnTx/>
                <a:uFillTx/>
                <a:latin typeface="Montserrat"/>
                <a:ea typeface="+mn-ea"/>
                <a:cs typeface="+mn-cs"/>
              </a:rPr>
              <a:t>lear</a:t>
            </a:r>
            <a:r>
              <a:rPr kumimoji="0" lang="en-US" sz="2000" b="0" i="0" u="none" strike="noStrike" kern="1200" cap="none" spc="0" normalizeH="0" baseline="0" noProof="0">
                <a:ln>
                  <a:noFill/>
                </a:ln>
                <a:solidFill>
                  <a:srgbClr val="002F5E"/>
                </a:solidFill>
                <a:effectLst/>
                <a:uLnTx/>
                <a:uFillTx/>
                <a:latin typeface="Montserrat"/>
                <a:ea typeface="+mn-ea"/>
                <a:cs typeface="+mn-cs"/>
              </a:rPr>
              <a:t> communication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D</a:t>
            </a:r>
            <a:r>
              <a:rPr kumimoji="0" lang="en-US" sz="2000" b="0" i="0" u="none" strike="noStrike" kern="1200" cap="none" spc="0" normalizeH="0" baseline="0" noProof="0" err="1">
                <a:ln>
                  <a:noFill/>
                </a:ln>
                <a:solidFill>
                  <a:srgbClr val="002F5E"/>
                </a:solidFill>
                <a:effectLst/>
                <a:uLnTx/>
                <a:uFillTx/>
                <a:latin typeface="Montserrat"/>
                <a:ea typeface="+mn-ea"/>
                <a:cs typeface="+mn-cs"/>
              </a:rPr>
              <a:t>eliberate</a:t>
            </a:r>
            <a:r>
              <a:rPr kumimoji="0" lang="en-US" sz="2000" b="0" i="0" u="none" strike="noStrike" kern="1200" cap="none" spc="0" normalizeH="0" baseline="0" noProof="0">
                <a:ln>
                  <a:noFill/>
                </a:ln>
                <a:solidFill>
                  <a:srgbClr val="002F5E"/>
                </a:solidFill>
                <a:effectLst/>
                <a:uLnTx/>
                <a:uFillTx/>
                <a:latin typeface="Montserrat"/>
                <a:ea typeface="+mn-ea"/>
                <a:cs typeface="+mn-cs"/>
              </a:rPr>
              <a:t> pause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N</a:t>
            </a:r>
            <a:r>
              <a:rPr kumimoji="0" lang="en-US" sz="2000" b="0" i="0" u="none" strike="noStrike" kern="1200" cap="none" spc="0" normalizeH="0" baseline="0" noProof="0">
                <a:ln>
                  <a:noFill/>
                </a:ln>
                <a:solidFill>
                  <a:srgbClr val="002F5E"/>
                </a:solidFill>
                <a:effectLst/>
                <a:uLnTx/>
                <a:uFillTx/>
                <a:latin typeface="Montserrat"/>
                <a:ea typeface="+mn-ea"/>
                <a:cs typeface="+mn-cs"/>
              </a:rPr>
              <a:t>on-verbal correction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S</a:t>
            </a:r>
            <a:r>
              <a:rPr kumimoji="0" lang="en-US" sz="2000" b="0" i="0" u="none" strike="noStrike" kern="1200" cap="none" spc="0" normalizeH="0" baseline="0" noProof="0">
                <a:ln>
                  <a:noFill/>
                </a:ln>
                <a:solidFill>
                  <a:srgbClr val="002F5E"/>
                </a:solidFill>
                <a:effectLst/>
                <a:uLnTx/>
                <a:uFillTx/>
                <a:latin typeface="Montserrat"/>
                <a:ea typeface="+mn-ea"/>
                <a:cs typeface="+mn-cs"/>
              </a:rPr>
              <a:t>canning your class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V</a:t>
            </a:r>
            <a:r>
              <a:rPr kumimoji="0" lang="en-US" sz="2000" b="0" i="0" u="none" strike="noStrike" kern="1200" cap="none" spc="0" normalizeH="0" baseline="0" noProof="0" err="1">
                <a:ln>
                  <a:noFill/>
                </a:ln>
                <a:solidFill>
                  <a:srgbClr val="002F5E"/>
                </a:solidFill>
                <a:effectLst/>
                <a:uLnTx/>
                <a:uFillTx/>
                <a:latin typeface="Montserrat"/>
                <a:ea typeface="+mn-ea"/>
                <a:cs typeface="+mn-cs"/>
              </a:rPr>
              <a:t>oice</a:t>
            </a:r>
            <a:r>
              <a:rPr kumimoji="0" lang="en-US" sz="2000" b="0" i="0" u="none" strike="noStrike" kern="1200" cap="none" spc="0" normalizeH="0" baseline="0" noProof="0">
                <a:ln>
                  <a:noFill/>
                </a:ln>
                <a:solidFill>
                  <a:srgbClr val="002F5E"/>
                </a:solidFill>
                <a:effectLst/>
                <a:uLnTx/>
                <a:uFillTx/>
                <a:latin typeface="Montserrat"/>
                <a:ea typeface="+mn-ea"/>
                <a:cs typeface="+mn-cs"/>
              </a:rPr>
              <a:t> control</a:t>
            </a:r>
          </a:p>
        </p:txBody>
      </p:sp>
      <p:pic>
        <p:nvPicPr>
          <p:cNvPr id="13" name="Picture 12" descr="Students completing classwork while a teacher walks around to provide assistance.">
            <a:extLst>
              <a:ext uri="{FF2B5EF4-FFF2-40B4-BE49-F238E27FC236}">
                <a16:creationId xmlns:a16="http://schemas.microsoft.com/office/drawing/2014/main" id="{3039C054-9F90-31DB-2BF3-E667F8C95AD6}"/>
              </a:ext>
              <a:ext uri="{C183D7F6-B498-43B3-948B-1728B52AA6E4}">
                <adec:decorative xmlns:adec="http://schemas.microsoft.com/office/drawing/2017/decorative" val="0"/>
              </a:ext>
            </a:extLst>
          </p:cNvPr>
          <p:cNvPicPr>
            <a:picLocks noChangeAspect="1"/>
          </p:cNvPicPr>
          <p:nvPr/>
        </p:nvPicPr>
        <p:blipFill>
          <a:blip r:embed="rId3"/>
          <a:srcRect t="5960" b="5960"/>
          <a:stretch/>
        </p:blipFill>
        <p:spPr>
          <a:xfrm>
            <a:off x="6995160" y="0"/>
            <a:ext cx="5196840" cy="6866067"/>
          </a:xfrm>
          <a:prstGeom prst="rect">
            <a:avLst/>
          </a:prstGeom>
        </p:spPr>
      </p:pic>
      <p:sp>
        <p:nvSpPr>
          <p:cNvPr id="4" name="TextBox 3">
            <a:extLst>
              <a:ext uri="{FF2B5EF4-FFF2-40B4-BE49-F238E27FC236}">
                <a16:creationId xmlns:a16="http://schemas.microsoft.com/office/drawing/2014/main" id="{5D990D3C-E84B-B433-4FD5-AFA42D191D99}"/>
              </a:ext>
              <a:ext uri="{C183D7F6-B498-43B3-948B-1728B52AA6E4}">
                <adec:decorative xmlns:adec="http://schemas.microsoft.com/office/drawing/2017/decorative" val="0"/>
              </a:ext>
            </a:extLst>
          </p:cNvPr>
          <p:cNvSpPr txBox="1"/>
          <p:nvPr/>
        </p:nvSpPr>
        <p:spPr>
          <a:xfrm>
            <a:off x="7928812" y="6454790"/>
            <a:ext cx="4175798" cy="261610"/>
          </a:xfrm>
          <a:prstGeom prst="rect">
            <a:avLst/>
          </a:prstGeom>
          <a:noFill/>
        </p:spPr>
        <p:txBody>
          <a:bodyPr wrap="square">
            <a:spAutoFit/>
          </a:bodyPr>
          <a:lstStyle/>
          <a:p>
            <a:pPr algn="r"/>
            <a:r>
              <a:rPr lang="en-AU" sz="1100" dirty="0">
                <a:solidFill>
                  <a:schemeClr val="tx2"/>
                </a:solidFill>
                <a:hlinkClick r:id="rId4" tooltip="https://www.istockphoto.com/portfolio/asiseeit?mediatype=photography"/>
              </a:rPr>
              <a:t>Image credit: iStock.com/</a:t>
            </a:r>
            <a:r>
              <a:rPr lang="en-AU" sz="1100" dirty="0" err="1">
                <a:solidFill>
                  <a:schemeClr val="tx2"/>
                </a:solidFill>
                <a:hlinkClick r:id="rId4" tooltip="https://www.istockphoto.com/portfolio/asiseeit?mediatype=photography"/>
              </a:rPr>
              <a:t>Caiaimage</a:t>
            </a:r>
            <a:r>
              <a:rPr lang="en-AU" sz="1100" dirty="0">
                <a:solidFill>
                  <a:schemeClr val="tx2"/>
                </a:solidFill>
                <a:hlinkClick r:id="rId4" tooltip="https://www.istockphoto.com/portfolio/asiseeit?mediatype=photography"/>
              </a:rPr>
              <a:t>/Chris Ryan</a:t>
            </a:r>
            <a:endParaRPr lang="en-AU" sz="1100" dirty="0">
              <a:solidFill>
                <a:schemeClr val="tx2"/>
              </a:solidFill>
            </a:endParaRPr>
          </a:p>
        </p:txBody>
      </p:sp>
    </p:spTree>
    <p:extLst>
      <p:ext uri="{BB962C8B-B14F-4D97-AF65-F5344CB8AC3E}">
        <p14:creationId xmlns:p14="http://schemas.microsoft.com/office/powerpoint/2010/main" val="726654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93655F-7CEA-EFE7-F237-85029F397E5D}"/>
              </a:ext>
            </a:extLst>
          </p:cNvPr>
          <p:cNvSpPr>
            <a:spLocks noGrp="1"/>
          </p:cNvSpPr>
          <p:nvPr>
            <p:ph type="title"/>
          </p:nvPr>
        </p:nvSpPr>
        <p:spPr>
          <a:xfrm>
            <a:off x="612255" y="403210"/>
            <a:ext cx="10922000" cy="760567"/>
          </a:xfrm>
        </p:spPr>
        <p:txBody>
          <a:bodyPr/>
          <a:lstStyle/>
          <a:p>
            <a:r>
              <a:rPr lang="en-US" noProof="0" dirty="0"/>
              <a:t>Classroom management skills</a:t>
            </a:r>
            <a:endParaRPr lang="en-AU" dirty="0"/>
          </a:p>
        </p:txBody>
      </p:sp>
      <p:sp>
        <p:nvSpPr>
          <p:cNvPr id="3" name="TextBox 2">
            <a:extLst>
              <a:ext uri="{FF2B5EF4-FFF2-40B4-BE49-F238E27FC236}">
                <a16:creationId xmlns:a16="http://schemas.microsoft.com/office/drawing/2014/main" id="{B478B9C8-CA68-D061-5FB8-E815EB740B10}"/>
              </a:ext>
            </a:extLst>
          </p:cNvPr>
          <p:cNvSpPr txBox="1"/>
          <p:nvPr/>
        </p:nvSpPr>
        <p:spPr>
          <a:xfrm>
            <a:off x="636359" y="1668089"/>
            <a:ext cx="8569840" cy="327192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A</a:t>
            </a:r>
            <a:r>
              <a:rPr kumimoji="0" lang="en-US" sz="2000" b="0" i="0" u="none" strike="noStrike" kern="1200" cap="none" spc="0" normalizeH="0" baseline="0" noProof="0" err="1">
                <a:ln>
                  <a:noFill/>
                </a:ln>
                <a:solidFill>
                  <a:srgbClr val="002F5E"/>
                </a:solidFill>
                <a:effectLst/>
                <a:uLnTx/>
                <a:uFillTx/>
                <a:latin typeface="Montserrat"/>
                <a:ea typeface="+mn-ea"/>
                <a:cs typeface="+mn-cs"/>
              </a:rPr>
              <a:t>cknowledgement</a:t>
            </a:r>
            <a:r>
              <a:rPr kumimoji="0" lang="en-US" sz="2000" b="0" i="0" u="none" strike="noStrike" kern="1200" cap="none" spc="0" normalizeH="0" baseline="0" noProof="0">
                <a:ln>
                  <a:noFill/>
                </a:ln>
                <a:solidFill>
                  <a:srgbClr val="002F5E"/>
                </a:solidFill>
                <a:effectLst/>
                <a:uLnTx/>
                <a:uFillTx/>
                <a:latin typeface="Montserrat"/>
                <a:ea typeface="+mn-ea"/>
                <a:cs typeface="+mn-cs"/>
              </a:rPr>
              <a:t> and praise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b="0" i="0" u="none" strike="noStrike" kern="1200" cap="none" spc="0" normalizeH="0" baseline="0" noProof="0" err="1">
                <a:ln>
                  <a:noFill/>
                </a:ln>
                <a:solidFill>
                  <a:srgbClr val="002F5E"/>
                </a:solidFill>
                <a:effectLst/>
                <a:uLnTx/>
                <a:uFillTx/>
                <a:latin typeface="Montserrat"/>
                <a:ea typeface="+mn-ea"/>
                <a:cs typeface="+mn-cs"/>
              </a:rPr>
              <a:t>irculation</a:t>
            </a:r>
            <a:r>
              <a:rPr kumimoji="0" lang="en-US" sz="2000" b="0" i="0" u="none" strike="noStrike" kern="1200" cap="none" spc="0" normalizeH="0" baseline="0" noProof="0">
                <a:ln>
                  <a:noFill/>
                </a:ln>
                <a:solidFill>
                  <a:srgbClr val="002F5E"/>
                </a:solidFill>
                <a:effectLst/>
                <a:uLnTx/>
                <a:uFillTx/>
                <a:latin typeface="Montserrat"/>
                <a:ea typeface="+mn-ea"/>
                <a:cs typeface="+mn-cs"/>
              </a:rPr>
              <a:t>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b="0" i="0" u="none" strike="noStrike" kern="1200" cap="none" spc="0" normalizeH="0" baseline="0" noProof="0" err="1">
                <a:ln>
                  <a:noFill/>
                </a:ln>
                <a:solidFill>
                  <a:srgbClr val="002F5E"/>
                </a:solidFill>
                <a:effectLst/>
                <a:uLnTx/>
                <a:uFillTx/>
                <a:latin typeface="Montserrat"/>
                <a:ea typeface="+mn-ea"/>
                <a:cs typeface="+mn-cs"/>
              </a:rPr>
              <a:t>lear</a:t>
            </a:r>
            <a:r>
              <a:rPr kumimoji="0" lang="en-US" sz="2000" b="0" i="0" u="none" strike="noStrike" kern="1200" cap="none" spc="0" normalizeH="0" baseline="0" noProof="0">
                <a:ln>
                  <a:noFill/>
                </a:ln>
                <a:solidFill>
                  <a:srgbClr val="002F5E"/>
                </a:solidFill>
                <a:effectLst/>
                <a:uLnTx/>
                <a:uFillTx/>
                <a:latin typeface="Montserrat"/>
                <a:ea typeface="+mn-ea"/>
                <a:cs typeface="+mn-cs"/>
              </a:rPr>
              <a:t> communication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D</a:t>
            </a:r>
            <a:r>
              <a:rPr kumimoji="0" lang="en-US" sz="2000" b="0" i="0" u="none" strike="noStrike" kern="1200" cap="none" spc="0" normalizeH="0" baseline="0" noProof="0" err="1">
                <a:ln>
                  <a:noFill/>
                </a:ln>
                <a:solidFill>
                  <a:srgbClr val="002F5E"/>
                </a:solidFill>
                <a:effectLst/>
                <a:uLnTx/>
                <a:uFillTx/>
                <a:latin typeface="Montserrat"/>
                <a:ea typeface="+mn-ea"/>
                <a:cs typeface="+mn-cs"/>
              </a:rPr>
              <a:t>eliberate</a:t>
            </a:r>
            <a:r>
              <a:rPr kumimoji="0" lang="en-US" sz="2000" b="0" i="0" u="none" strike="noStrike" kern="1200" cap="none" spc="0" normalizeH="0" baseline="0" noProof="0">
                <a:ln>
                  <a:noFill/>
                </a:ln>
                <a:solidFill>
                  <a:srgbClr val="002F5E"/>
                </a:solidFill>
                <a:effectLst/>
                <a:uLnTx/>
                <a:uFillTx/>
                <a:latin typeface="Montserrat"/>
                <a:ea typeface="+mn-ea"/>
                <a:cs typeface="+mn-cs"/>
              </a:rPr>
              <a:t> pause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N</a:t>
            </a:r>
            <a:r>
              <a:rPr kumimoji="0" lang="en-US" sz="2000" b="0" i="0" u="none" strike="noStrike" kern="1200" cap="none" spc="0" normalizeH="0" baseline="0" noProof="0">
                <a:ln>
                  <a:noFill/>
                </a:ln>
                <a:solidFill>
                  <a:srgbClr val="002F5E"/>
                </a:solidFill>
                <a:effectLst/>
                <a:uLnTx/>
                <a:uFillTx/>
                <a:latin typeface="Montserrat"/>
                <a:ea typeface="+mn-ea"/>
                <a:cs typeface="+mn-cs"/>
              </a:rPr>
              <a:t>on-verbal correction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S</a:t>
            </a:r>
            <a:r>
              <a:rPr kumimoji="0" lang="en-US" sz="2000" b="0" i="0" u="none" strike="noStrike" kern="1200" cap="none" spc="0" normalizeH="0" baseline="0" noProof="0">
                <a:ln>
                  <a:noFill/>
                </a:ln>
                <a:solidFill>
                  <a:srgbClr val="002F5E"/>
                </a:solidFill>
                <a:effectLst/>
                <a:uLnTx/>
                <a:uFillTx/>
                <a:latin typeface="Montserrat"/>
                <a:ea typeface="+mn-ea"/>
                <a:cs typeface="+mn-cs"/>
              </a:rPr>
              <a:t>canning your class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b="1">
                <a:solidFill>
                  <a:srgbClr val="002F5E"/>
                </a:solidFill>
                <a:latin typeface="Montserrat"/>
              </a:rPr>
              <a:t>V</a:t>
            </a:r>
            <a:r>
              <a:rPr kumimoji="0" lang="en-US" sz="2000" b="1" i="0" u="none" strike="noStrike" kern="1200" cap="none" spc="0" normalizeH="0" baseline="0" noProof="0" err="1">
                <a:ln>
                  <a:noFill/>
                </a:ln>
                <a:solidFill>
                  <a:srgbClr val="002F5E"/>
                </a:solidFill>
                <a:effectLst/>
                <a:uLnTx/>
                <a:uFillTx/>
                <a:latin typeface="Montserrat"/>
              </a:rPr>
              <a:t>oice</a:t>
            </a:r>
            <a:r>
              <a:rPr kumimoji="0" lang="en-US" sz="2000" b="1" i="0" u="none" strike="noStrike" kern="1200" cap="none" spc="0" normalizeH="0" baseline="0" noProof="0">
                <a:ln>
                  <a:noFill/>
                </a:ln>
                <a:solidFill>
                  <a:srgbClr val="002F5E"/>
                </a:solidFill>
                <a:effectLst/>
                <a:uLnTx/>
                <a:uFillTx/>
                <a:latin typeface="Montserrat"/>
              </a:rPr>
              <a:t> control</a:t>
            </a:r>
            <a:endParaRPr kumimoji="0" lang="en-US" sz="2000" i="0" u="none" strike="noStrike" kern="1200" cap="none" spc="0" normalizeH="0" baseline="0" noProof="0">
              <a:ln>
                <a:noFill/>
              </a:ln>
              <a:solidFill>
                <a:srgbClr val="002F5E"/>
              </a:solidFill>
              <a:effectLst/>
              <a:uLnTx/>
              <a:uFillTx/>
              <a:latin typeface="Montserrat"/>
            </a:endParaRPr>
          </a:p>
        </p:txBody>
      </p:sp>
    </p:spTree>
    <p:extLst>
      <p:ext uri="{BB962C8B-B14F-4D97-AF65-F5344CB8AC3E}">
        <p14:creationId xmlns:p14="http://schemas.microsoft.com/office/powerpoint/2010/main" val="1628963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4BB1B38-5179-63B3-D3C2-ECCC2CC93017}"/>
              </a:ext>
            </a:extLst>
          </p:cNvPr>
          <p:cNvSpPr>
            <a:spLocks noGrp="1"/>
          </p:cNvSpPr>
          <p:nvPr>
            <p:ph type="title"/>
          </p:nvPr>
        </p:nvSpPr>
        <p:spPr>
          <a:xfrm>
            <a:off x="612255" y="403210"/>
            <a:ext cx="10922000" cy="760567"/>
          </a:xfrm>
        </p:spPr>
        <p:txBody>
          <a:bodyPr/>
          <a:lstStyle/>
          <a:p>
            <a:r>
              <a:rPr lang="en-US" noProof="0" dirty="0"/>
              <a:t>Classroom management skills</a:t>
            </a:r>
            <a:endParaRPr lang="en-AU" dirty="0"/>
          </a:p>
        </p:txBody>
      </p:sp>
      <p:sp>
        <p:nvSpPr>
          <p:cNvPr id="3" name="TextBox 2">
            <a:extLst>
              <a:ext uri="{FF2B5EF4-FFF2-40B4-BE49-F238E27FC236}">
                <a16:creationId xmlns:a16="http://schemas.microsoft.com/office/drawing/2014/main" id="{B478B9C8-CA68-D061-5FB8-E815EB740B10}"/>
              </a:ext>
            </a:extLst>
          </p:cNvPr>
          <p:cNvSpPr txBox="1"/>
          <p:nvPr/>
        </p:nvSpPr>
        <p:spPr>
          <a:xfrm>
            <a:off x="636359" y="1695431"/>
            <a:ext cx="4807466" cy="3248109"/>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b="1">
                <a:solidFill>
                  <a:srgbClr val="002F5E"/>
                </a:solidFill>
                <a:latin typeface="Montserrat"/>
              </a:rPr>
              <a:t>A</a:t>
            </a:r>
            <a:r>
              <a:rPr kumimoji="0" lang="en-US" sz="2000" b="1" i="0" u="none" strike="noStrike" kern="1200" cap="none" spc="0" normalizeH="0" baseline="0" noProof="0" err="1">
                <a:ln>
                  <a:noFill/>
                </a:ln>
                <a:solidFill>
                  <a:srgbClr val="002F5E"/>
                </a:solidFill>
                <a:effectLst/>
                <a:uLnTx/>
                <a:uFillTx/>
                <a:latin typeface="Montserrat"/>
              </a:rPr>
              <a:t>cknowledgement</a:t>
            </a:r>
            <a:r>
              <a:rPr kumimoji="0" lang="en-US" sz="2000" b="1" i="0" u="none" strike="noStrike" kern="1200" cap="none" spc="0" normalizeH="0" baseline="0" noProof="0">
                <a:ln>
                  <a:noFill/>
                </a:ln>
                <a:solidFill>
                  <a:srgbClr val="002F5E"/>
                </a:solidFill>
                <a:effectLst/>
                <a:uLnTx/>
                <a:uFillTx/>
                <a:latin typeface="Montserrat"/>
              </a:rPr>
              <a:t> and praise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b="1">
                <a:solidFill>
                  <a:srgbClr val="002F5E"/>
                </a:solidFill>
                <a:latin typeface="Montserrat"/>
              </a:rPr>
              <a:t>C</a:t>
            </a:r>
            <a:r>
              <a:rPr kumimoji="0" lang="en-US" sz="2000" b="1" i="0" u="none" strike="noStrike" kern="1200" cap="none" spc="0" normalizeH="0" baseline="0" noProof="0" err="1">
                <a:ln>
                  <a:noFill/>
                </a:ln>
                <a:solidFill>
                  <a:srgbClr val="002F5E"/>
                </a:solidFill>
                <a:effectLst/>
                <a:uLnTx/>
                <a:uFillTx/>
                <a:latin typeface="Montserrat"/>
              </a:rPr>
              <a:t>irculation</a:t>
            </a:r>
            <a:r>
              <a:rPr kumimoji="0" lang="en-US" sz="2000" b="0" i="0" u="none" strike="noStrike" kern="1200" cap="none" spc="0" normalizeH="0" baseline="0" noProof="0">
                <a:ln>
                  <a:noFill/>
                </a:ln>
                <a:solidFill>
                  <a:srgbClr val="002F5E"/>
                </a:solidFill>
                <a:effectLst/>
                <a:uLnTx/>
                <a:uFillTx/>
                <a:latin typeface="Montserrat"/>
                <a:ea typeface="+mn-ea"/>
                <a:cs typeface="+mn-cs"/>
              </a:rPr>
              <a:t>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b="0" i="0" u="none" strike="noStrike" kern="1200" cap="none" spc="0" normalizeH="0" baseline="0" noProof="0" err="1">
                <a:ln>
                  <a:noFill/>
                </a:ln>
                <a:solidFill>
                  <a:srgbClr val="002F5E"/>
                </a:solidFill>
                <a:effectLst/>
                <a:uLnTx/>
                <a:uFillTx/>
                <a:latin typeface="Montserrat"/>
                <a:ea typeface="+mn-ea"/>
                <a:cs typeface="+mn-cs"/>
              </a:rPr>
              <a:t>lear</a:t>
            </a:r>
            <a:r>
              <a:rPr kumimoji="0" lang="en-US" sz="2000" b="0" i="0" u="none" strike="noStrike" kern="1200" cap="none" spc="0" normalizeH="0" baseline="0" noProof="0">
                <a:ln>
                  <a:noFill/>
                </a:ln>
                <a:solidFill>
                  <a:srgbClr val="002F5E"/>
                </a:solidFill>
                <a:effectLst/>
                <a:uLnTx/>
                <a:uFillTx/>
                <a:latin typeface="Montserrat"/>
                <a:ea typeface="+mn-ea"/>
                <a:cs typeface="+mn-cs"/>
              </a:rPr>
              <a:t> communication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b="1">
                <a:solidFill>
                  <a:srgbClr val="002F5E"/>
                </a:solidFill>
                <a:latin typeface="Montserrat"/>
              </a:rPr>
              <a:t>D</a:t>
            </a:r>
            <a:r>
              <a:rPr kumimoji="0" lang="en-US" sz="2000" b="1" i="0" u="none" strike="noStrike" kern="1200" cap="none" spc="0" normalizeH="0" baseline="0" noProof="0" err="1">
                <a:ln>
                  <a:noFill/>
                </a:ln>
                <a:solidFill>
                  <a:srgbClr val="002F5E"/>
                </a:solidFill>
                <a:effectLst/>
                <a:uLnTx/>
                <a:uFillTx/>
                <a:latin typeface="Montserrat"/>
              </a:rPr>
              <a:t>eliberate</a:t>
            </a:r>
            <a:r>
              <a:rPr kumimoji="0" lang="en-US" sz="2000" b="1" i="0" u="none" strike="noStrike" kern="1200" cap="none" spc="0" normalizeH="0" baseline="0" noProof="0">
                <a:ln>
                  <a:noFill/>
                </a:ln>
                <a:solidFill>
                  <a:srgbClr val="002F5E"/>
                </a:solidFill>
                <a:effectLst/>
                <a:uLnTx/>
                <a:uFillTx/>
                <a:latin typeface="Montserrat"/>
              </a:rPr>
              <a:t> pause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N</a:t>
            </a:r>
            <a:r>
              <a:rPr kumimoji="0" lang="en-US" sz="2000" b="0" i="0" u="none" strike="noStrike" kern="1200" cap="none" spc="0" normalizeH="0" baseline="0" noProof="0">
                <a:ln>
                  <a:noFill/>
                </a:ln>
                <a:solidFill>
                  <a:srgbClr val="002F5E"/>
                </a:solidFill>
                <a:effectLst/>
                <a:uLnTx/>
                <a:uFillTx/>
                <a:latin typeface="Montserrat"/>
                <a:ea typeface="+mn-ea"/>
                <a:cs typeface="+mn-cs"/>
              </a:rPr>
              <a:t>on-verbal correction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b="1">
                <a:solidFill>
                  <a:srgbClr val="002F5E"/>
                </a:solidFill>
                <a:latin typeface="Montserrat"/>
              </a:rPr>
              <a:t>S</a:t>
            </a:r>
            <a:r>
              <a:rPr kumimoji="0" lang="en-US" sz="2000" b="1" i="0" u="none" strike="noStrike" kern="1200" cap="none" spc="0" normalizeH="0" baseline="0" noProof="0">
                <a:ln>
                  <a:noFill/>
                </a:ln>
                <a:solidFill>
                  <a:srgbClr val="002F5E"/>
                </a:solidFill>
                <a:effectLst/>
                <a:uLnTx/>
                <a:uFillTx/>
                <a:latin typeface="Montserrat"/>
              </a:rPr>
              <a:t>canning your class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V</a:t>
            </a:r>
            <a:r>
              <a:rPr kumimoji="0" lang="en-US" sz="2000" b="0" i="0" u="none" strike="noStrike" kern="1200" cap="none" spc="0" normalizeH="0" baseline="0" noProof="0" err="1">
                <a:ln>
                  <a:noFill/>
                </a:ln>
                <a:solidFill>
                  <a:srgbClr val="002F5E"/>
                </a:solidFill>
                <a:effectLst/>
                <a:uLnTx/>
                <a:uFillTx/>
                <a:latin typeface="Montserrat"/>
                <a:ea typeface="+mn-ea"/>
                <a:cs typeface="+mn-cs"/>
              </a:rPr>
              <a:t>oice</a:t>
            </a:r>
            <a:r>
              <a:rPr kumimoji="0" lang="en-US" sz="2000" b="0" i="0" u="none" strike="noStrike" kern="1200" cap="none" spc="0" normalizeH="0" baseline="0" noProof="0">
                <a:ln>
                  <a:noFill/>
                </a:ln>
                <a:solidFill>
                  <a:srgbClr val="002F5E"/>
                </a:solidFill>
                <a:effectLst/>
                <a:uLnTx/>
                <a:uFillTx/>
                <a:latin typeface="Montserrat"/>
                <a:ea typeface="+mn-ea"/>
                <a:cs typeface="+mn-cs"/>
              </a:rPr>
              <a:t> control</a:t>
            </a:r>
          </a:p>
        </p:txBody>
      </p:sp>
    </p:spTree>
    <p:extLst>
      <p:ext uri="{BB962C8B-B14F-4D97-AF65-F5344CB8AC3E}">
        <p14:creationId xmlns:p14="http://schemas.microsoft.com/office/powerpoint/2010/main" val="3551917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D79DF01-B92F-D6C0-0883-E0D4B37DA8A4}"/>
              </a:ext>
            </a:extLst>
          </p:cNvPr>
          <p:cNvSpPr>
            <a:spLocks noGrp="1"/>
          </p:cNvSpPr>
          <p:nvPr>
            <p:ph type="title"/>
          </p:nvPr>
        </p:nvSpPr>
        <p:spPr>
          <a:xfrm>
            <a:off x="612255" y="403210"/>
            <a:ext cx="10922000" cy="760567"/>
          </a:xfrm>
        </p:spPr>
        <p:txBody>
          <a:bodyPr/>
          <a:lstStyle/>
          <a:p>
            <a:r>
              <a:rPr lang="en-US" noProof="0" dirty="0"/>
              <a:t>Classroom management skills</a:t>
            </a:r>
            <a:endParaRPr lang="en-AU" dirty="0"/>
          </a:p>
        </p:txBody>
      </p:sp>
      <p:sp>
        <p:nvSpPr>
          <p:cNvPr id="3" name="TextBox 2">
            <a:extLst>
              <a:ext uri="{FF2B5EF4-FFF2-40B4-BE49-F238E27FC236}">
                <a16:creationId xmlns:a16="http://schemas.microsoft.com/office/drawing/2014/main" id="{B478B9C8-CA68-D061-5FB8-E815EB740B10}"/>
              </a:ext>
            </a:extLst>
          </p:cNvPr>
          <p:cNvSpPr txBox="1"/>
          <p:nvPr/>
        </p:nvSpPr>
        <p:spPr>
          <a:xfrm>
            <a:off x="636359" y="1668089"/>
            <a:ext cx="8569840" cy="327192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A</a:t>
            </a:r>
            <a:r>
              <a:rPr kumimoji="0" lang="en-US" sz="2000" i="0" u="none" strike="noStrike" kern="1200" cap="none" spc="0" normalizeH="0" baseline="0" noProof="0" err="1">
                <a:ln>
                  <a:noFill/>
                </a:ln>
                <a:solidFill>
                  <a:srgbClr val="002F5E"/>
                </a:solidFill>
                <a:effectLst/>
                <a:uLnTx/>
                <a:uFillTx/>
                <a:latin typeface="Montserrat"/>
              </a:rPr>
              <a:t>cknowledgement</a:t>
            </a:r>
            <a:r>
              <a:rPr kumimoji="0" lang="en-US" sz="2000" i="0" u="none" strike="noStrike" kern="1200" cap="none" spc="0" normalizeH="0" baseline="0" noProof="0">
                <a:ln>
                  <a:noFill/>
                </a:ln>
                <a:solidFill>
                  <a:srgbClr val="002F5E"/>
                </a:solidFill>
                <a:effectLst/>
                <a:uLnTx/>
                <a:uFillTx/>
                <a:latin typeface="Montserrat"/>
              </a:rPr>
              <a:t> and praise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i="0" u="none" strike="noStrike" kern="1200" cap="none" spc="0" normalizeH="0" baseline="0" noProof="0" err="1">
                <a:ln>
                  <a:noFill/>
                </a:ln>
                <a:solidFill>
                  <a:srgbClr val="002F5E"/>
                </a:solidFill>
                <a:effectLst/>
                <a:uLnTx/>
                <a:uFillTx/>
                <a:latin typeface="Montserrat"/>
              </a:rPr>
              <a:t>irculation</a:t>
            </a:r>
            <a:r>
              <a:rPr kumimoji="0" lang="en-US" sz="2000" i="0" u="none" strike="noStrike" kern="1200" cap="none" spc="0" normalizeH="0" baseline="0" noProof="0">
                <a:ln>
                  <a:noFill/>
                </a:ln>
                <a:solidFill>
                  <a:srgbClr val="002F5E"/>
                </a:solidFill>
                <a:effectLst/>
                <a:uLnTx/>
                <a:uFillTx/>
                <a:latin typeface="Montserrat"/>
              </a:rPr>
              <a:t>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i="0" u="none" strike="noStrike" kern="1200" cap="none" spc="0" normalizeH="0" baseline="0" noProof="0" err="1">
                <a:ln>
                  <a:noFill/>
                </a:ln>
                <a:solidFill>
                  <a:srgbClr val="002F5E"/>
                </a:solidFill>
                <a:effectLst/>
                <a:uLnTx/>
                <a:uFillTx/>
                <a:latin typeface="Montserrat"/>
              </a:rPr>
              <a:t>lear</a:t>
            </a:r>
            <a:r>
              <a:rPr kumimoji="0" lang="en-US" sz="2000" i="0" u="none" strike="noStrike" kern="1200" cap="none" spc="0" normalizeH="0" baseline="0" noProof="0">
                <a:ln>
                  <a:noFill/>
                </a:ln>
                <a:solidFill>
                  <a:srgbClr val="002F5E"/>
                </a:solidFill>
                <a:effectLst/>
                <a:uLnTx/>
                <a:uFillTx/>
                <a:latin typeface="Montserrat"/>
              </a:rPr>
              <a:t> communication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D</a:t>
            </a:r>
            <a:r>
              <a:rPr kumimoji="0" lang="en-US" sz="2000" i="0" u="none" strike="noStrike" kern="1200" cap="none" spc="0" normalizeH="0" baseline="0" noProof="0" err="1">
                <a:ln>
                  <a:noFill/>
                </a:ln>
                <a:solidFill>
                  <a:srgbClr val="002F5E"/>
                </a:solidFill>
                <a:effectLst/>
                <a:uLnTx/>
                <a:uFillTx/>
                <a:latin typeface="Montserrat"/>
              </a:rPr>
              <a:t>eliberate</a:t>
            </a:r>
            <a:r>
              <a:rPr kumimoji="0" lang="en-US" sz="2000" i="0" u="none" strike="noStrike" kern="1200" cap="none" spc="0" normalizeH="0" baseline="0" noProof="0">
                <a:ln>
                  <a:noFill/>
                </a:ln>
                <a:solidFill>
                  <a:srgbClr val="002F5E"/>
                </a:solidFill>
                <a:effectLst/>
                <a:uLnTx/>
                <a:uFillTx/>
                <a:latin typeface="Montserrat"/>
              </a:rPr>
              <a:t> pause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b="1">
                <a:solidFill>
                  <a:srgbClr val="002F5E"/>
                </a:solidFill>
                <a:latin typeface="Montserrat"/>
              </a:rPr>
              <a:t>N</a:t>
            </a:r>
            <a:r>
              <a:rPr kumimoji="0" lang="en-US" sz="2000" b="1" i="0" u="none" strike="noStrike" kern="1200" cap="none" spc="0" normalizeH="0" baseline="0" noProof="0">
                <a:ln>
                  <a:noFill/>
                </a:ln>
                <a:solidFill>
                  <a:srgbClr val="002F5E"/>
                </a:solidFill>
                <a:effectLst/>
                <a:uLnTx/>
                <a:uFillTx/>
                <a:latin typeface="Montserrat"/>
              </a:rPr>
              <a:t>on-verbal correction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S</a:t>
            </a:r>
            <a:r>
              <a:rPr kumimoji="0" lang="en-US" sz="2000" i="0" u="none" strike="noStrike" kern="1200" cap="none" spc="0" normalizeH="0" baseline="0" noProof="0">
                <a:ln>
                  <a:noFill/>
                </a:ln>
                <a:solidFill>
                  <a:srgbClr val="002F5E"/>
                </a:solidFill>
                <a:effectLst/>
                <a:uLnTx/>
                <a:uFillTx/>
                <a:latin typeface="Montserrat"/>
              </a:rPr>
              <a:t>canning your class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V</a:t>
            </a:r>
            <a:r>
              <a:rPr kumimoji="0" lang="en-US" sz="2000" i="0" u="none" strike="noStrike" kern="1200" cap="none" spc="0" normalizeH="0" baseline="0" noProof="0" err="1">
                <a:ln>
                  <a:noFill/>
                </a:ln>
                <a:solidFill>
                  <a:srgbClr val="002F5E"/>
                </a:solidFill>
                <a:effectLst/>
                <a:uLnTx/>
                <a:uFillTx/>
                <a:latin typeface="Montserrat"/>
              </a:rPr>
              <a:t>oice</a:t>
            </a:r>
            <a:r>
              <a:rPr kumimoji="0" lang="en-US" sz="2000" i="0" u="none" strike="noStrike" kern="1200" cap="none" spc="0" normalizeH="0" baseline="0" noProof="0">
                <a:ln>
                  <a:noFill/>
                </a:ln>
                <a:solidFill>
                  <a:srgbClr val="002F5E"/>
                </a:solidFill>
                <a:effectLst/>
                <a:uLnTx/>
                <a:uFillTx/>
                <a:latin typeface="Montserrat"/>
              </a:rPr>
              <a:t> control</a:t>
            </a:r>
          </a:p>
        </p:txBody>
      </p:sp>
    </p:spTree>
    <p:extLst>
      <p:ext uri="{BB962C8B-B14F-4D97-AF65-F5344CB8AC3E}">
        <p14:creationId xmlns:p14="http://schemas.microsoft.com/office/powerpoint/2010/main" val="379804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269C23B-6A67-C652-C728-E67F8427FA60}"/>
              </a:ext>
            </a:extLst>
          </p:cNvPr>
          <p:cNvSpPr>
            <a:spLocks noGrp="1"/>
          </p:cNvSpPr>
          <p:nvPr>
            <p:ph type="title"/>
          </p:nvPr>
        </p:nvSpPr>
        <p:spPr>
          <a:xfrm>
            <a:off x="612255" y="403210"/>
            <a:ext cx="10922000" cy="760567"/>
          </a:xfrm>
        </p:spPr>
        <p:txBody>
          <a:bodyPr>
            <a:normAutofit/>
          </a:bodyPr>
          <a:lstStyle/>
          <a:p>
            <a:r>
              <a:rPr lang="en-US" noProof="0" dirty="0"/>
              <a:t>Classroom management skills</a:t>
            </a:r>
            <a:endParaRPr lang="en-AU" dirty="0"/>
          </a:p>
        </p:txBody>
      </p:sp>
      <p:sp>
        <p:nvSpPr>
          <p:cNvPr id="13" name="TextBox 12">
            <a:extLst>
              <a:ext uri="{FF2B5EF4-FFF2-40B4-BE49-F238E27FC236}">
                <a16:creationId xmlns:a16="http://schemas.microsoft.com/office/drawing/2014/main" id="{C7061DDA-C115-55A1-B38F-BE08F9DDABDD}"/>
              </a:ext>
            </a:extLst>
          </p:cNvPr>
          <p:cNvSpPr txBox="1"/>
          <p:nvPr/>
        </p:nvSpPr>
        <p:spPr>
          <a:xfrm>
            <a:off x="636359" y="1668089"/>
            <a:ext cx="5926172" cy="327192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b="1">
                <a:solidFill>
                  <a:srgbClr val="002F5E"/>
                </a:solidFill>
                <a:latin typeface="Montserrat"/>
              </a:rPr>
              <a:t>A</a:t>
            </a:r>
            <a:r>
              <a:rPr kumimoji="0" lang="en-US" sz="2000" b="1" i="0" u="none" strike="noStrike" kern="1200" cap="none" spc="0" normalizeH="0" baseline="0" noProof="0" err="1">
                <a:ln>
                  <a:noFill/>
                </a:ln>
                <a:solidFill>
                  <a:srgbClr val="002F5E"/>
                </a:solidFill>
                <a:effectLst/>
                <a:uLnTx/>
                <a:uFillTx/>
                <a:latin typeface="Montserrat"/>
              </a:rPr>
              <a:t>cknowledgement</a:t>
            </a:r>
            <a:r>
              <a:rPr kumimoji="0" lang="en-US" sz="2000" b="1" i="0" u="none" strike="noStrike" kern="1200" cap="none" spc="0" normalizeH="0" baseline="0" noProof="0">
                <a:ln>
                  <a:noFill/>
                </a:ln>
                <a:solidFill>
                  <a:srgbClr val="002F5E"/>
                </a:solidFill>
                <a:effectLst/>
                <a:uLnTx/>
                <a:uFillTx/>
                <a:latin typeface="Montserrat"/>
              </a:rPr>
              <a:t> and praise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i="0" u="none" strike="noStrike" kern="1200" cap="none" spc="0" normalizeH="0" baseline="0" noProof="0" err="1">
                <a:ln>
                  <a:noFill/>
                </a:ln>
                <a:solidFill>
                  <a:srgbClr val="002F5E"/>
                </a:solidFill>
                <a:effectLst/>
                <a:uLnTx/>
                <a:uFillTx/>
                <a:latin typeface="Montserrat"/>
              </a:rPr>
              <a:t>irculation</a:t>
            </a:r>
            <a:r>
              <a:rPr kumimoji="0" lang="en-US" sz="2000" i="0" u="none" strike="noStrike" kern="1200" cap="none" spc="0" normalizeH="0" baseline="0" noProof="0">
                <a:ln>
                  <a:noFill/>
                </a:ln>
                <a:solidFill>
                  <a:srgbClr val="002F5E"/>
                </a:solidFill>
                <a:effectLst/>
                <a:uLnTx/>
                <a:uFillTx/>
                <a:latin typeface="Montserrat"/>
              </a:rPr>
              <a:t>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i="0" u="none" strike="noStrike" kern="1200" cap="none" spc="0" normalizeH="0" baseline="0" noProof="0" err="1">
                <a:ln>
                  <a:noFill/>
                </a:ln>
                <a:solidFill>
                  <a:srgbClr val="002F5E"/>
                </a:solidFill>
                <a:effectLst/>
                <a:uLnTx/>
                <a:uFillTx/>
                <a:latin typeface="Montserrat"/>
              </a:rPr>
              <a:t>lear</a:t>
            </a:r>
            <a:r>
              <a:rPr kumimoji="0" lang="en-US" sz="2000" i="0" u="none" strike="noStrike" kern="1200" cap="none" spc="0" normalizeH="0" baseline="0" noProof="0">
                <a:ln>
                  <a:noFill/>
                </a:ln>
                <a:solidFill>
                  <a:srgbClr val="002F5E"/>
                </a:solidFill>
                <a:effectLst/>
                <a:uLnTx/>
                <a:uFillTx/>
                <a:latin typeface="Montserrat"/>
              </a:rPr>
              <a:t> communication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D</a:t>
            </a:r>
            <a:r>
              <a:rPr kumimoji="0" lang="en-US" sz="2000" i="0" u="none" strike="noStrike" kern="1200" cap="none" spc="0" normalizeH="0" baseline="0" noProof="0" err="1">
                <a:ln>
                  <a:noFill/>
                </a:ln>
                <a:solidFill>
                  <a:srgbClr val="002F5E"/>
                </a:solidFill>
                <a:effectLst/>
                <a:uLnTx/>
                <a:uFillTx/>
                <a:latin typeface="Montserrat"/>
              </a:rPr>
              <a:t>eliberate</a:t>
            </a:r>
            <a:r>
              <a:rPr kumimoji="0" lang="en-US" sz="2000" i="0" u="none" strike="noStrike" kern="1200" cap="none" spc="0" normalizeH="0" baseline="0" noProof="0">
                <a:ln>
                  <a:noFill/>
                </a:ln>
                <a:solidFill>
                  <a:srgbClr val="002F5E"/>
                </a:solidFill>
                <a:effectLst/>
                <a:uLnTx/>
                <a:uFillTx/>
                <a:latin typeface="Montserrat"/>
              </a:rPr>
              <a:t> pause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N</a:t>
            </a:r>
            <a:r>
              <a:rPr kumimoji="0" lang="en-US" sz="2000" i="0" u="none" strike="noStrike" kern="1200" cap="none" spc="0" normalizeH="0" baseline="0" noProof="0">
                <a:ln>
                  <a:noFill/>
                </a:ln>
                <a:solidFill>
                  <a:srgbClr val="002F5E"/>
                </a:solidFill>
                <a:effectLst/>
                <a:uLnTx/>
                <a:uFillTx/>
                <a:latin typeface="Montserrat"/>
              </a:rPr>
              <a:t>on-verbal correction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S</a:t>
            </a:r>
            <a:r>
              <a:rPr kumimoji="0" lang="en-US" sz="2000" i="0" u="none" strike="noStrike" kern="1200" cap="none" spc="0" normalizeH="0" baseline="0" noProof="0">
                <a:ln>
                  <a:noFill/>
                </a:ln>
                <a:solidFill>
                  <a:srgbClr val="002F5E"/>
                </a:solidFill>
                <a:effectLst/>
                <a:uLnTx/>
                <a:uFillTx/>
                <a:latin typeface="Montserrat"/>
              </a:rPr>
              <a:t>canning your class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V</a:t>
            </a:r>
            <a:r>
              <a:rPr kumimoji="0" lang="en-US" sz="2000" i="0" u="none" strike="noStrike" kern="1200" cap="none" spc="0" normalizeH="0" baseline="0" noProof="0" err="1">
                <a:ln>
                  <a:noFill/>
                </a:ln>
                <a:solidFill>
                  <a:srgbClr val="002F5E"/>
                </a:solidFill>
                <a:effectLst/>
                <a:uLnTx/>
                <a:uFillTx/>
                <a:latin typeface="Montserrat"/>
              </a:rPr>
              <a:t>oice</a:t>
            </a:r>
            <a:r>
              <a:rPr kumimoji="0" lang="en-US" sz="2000" i="0" u="none" strike="noStrike" kern="1200" cap="none" spc="0" normalizeH="0" baseline="0" noProof="0">
                <a:ln>
                  <a:noFill/>
                </a:ln>
                <a:solidFill>
                  <a:srgbClr val="002F5E"/>
                </a:solidFill>
                <a:effectLst/>
                <a:uLnTx/>
                <a:uFillTx/>
                <a:latin typeface="Montserrat"/>
              </a:rPr>
              <a:t> control</a:t>
            </a:r>
          </a:p>
        </p:txBody>
      </p:sp>
      <p:pic>
        <p:nvPicPr>
          <p:cNvPr id="15" name="Picture 14" descr="A teacher facing and speaking to a group of students in a classroom.">
            <a:extLst>
              <a:ext uri="{FF2B5EF4-FFF2-40B4-BE49-F238E27FC236}">
                <a16:creationId xmlns:a16="http://schemas.microsoft.com/office/drawing/2014/main" id="{FDD45E46-9709-1A12-FBB1-83DAD9122995}"/>
              </a:ext>
            </a:extLst>
          </p:cNvPr>
          <p:cNvPicPr>
            <a:picLocks noChangeAspect="1"/>
          </p:cNvPicPr>
          <p:nvPr/>
        </p:nvPicPr>
        <p:blipFill rotWithShape="1">
          <a:blip r:embed="rId3"/>
          <a:srcRect l="32463" r="15351"/>
          <a:stretch/>
        </p:blipFill>
        <p:spPr>
          <a:xfrm>
            <a:off x="6823710" y="0"/>
            <a:ext cx="5368290" cy="6858000"/>
          </a:xfrm>
          <a:prstGeom prst="rect">
            <a:avLst/>
          </a:prstGeom>
        </p:spPr>
      </p:pic>
      <p:sp>
        <p:nvSpPr>
          <p:cNvPr id="12" name="TextBox 11">
            <a:extLst>
              <a:ext uri="{FF2B5EF4-FFF2-40B4-BE49-F238E27FC236}">
                <a16:creationId xmlns:a16="http://schemas.microsoft.com/office/drawing/2014/main" id="{6A3EF2F1-4720-DD66-67BC-3BCF6283204D}"/>
              </a:ext>
              <a:ext uri="{C183D7F6-B498-43B3-948B-1728B52AA6E4}">
                <adec:decorative xmlns:adec="http://schemas.microsoft.com/office/drawing/2017/decorative" val="0"/>
              </a:ext>
            </a:extLst>
          </p:cNvPr>
          <p:cNvSpPr txBox="1"/>
          <p:nvPr/>
        </p:nvSpPr>
        <p:spPr>
          <a:xfrm>
            <a:off x="8578517" y="6479870"/>
            <a:ext cx="3440368" cy="261610"/>
          </a:xfrm>
          <a:prstGeom prst="rect">
            <a:avLst/>
          </a:prstGeom>
          <a:noFill/>
        </p:spPr>
        <p:txBody>
          <a:bodyPr wrap="square">
            <a:spAutoFit/>
          </a:bodyPr>
          <a:lstStyle/>
          <a:p>
            <a:pPr algn="r"/>
            <a:r>
              <a:rPr lang="en-AU" sz="1100" dirty="0">
                <a:hlinkClick r:id="rId4" tooltip="https://www.istockphoto.com/portfolio/asiseeit?mediatype=photography">
                  <a:extLst>
                    <a:ext uri="{A12FA001-AC4F-418D-AE19-62706E023703}">
                      <ahyp:hlinkClr xmlns:ahyp="http://schemas.microsoft.com/office/drawing/2018/hyperlinkcolor" val="tx"/>
                    </a:ext>
                  </a:extLst>
                </a:hlinkClick>
              </a:rPr>
              <a:t>Image credit: iStock.com/</a:t>
            </a:r>
            <a:r>
              <a:rPr lang="en-AU" sz="1100" dirty="0" err="1">
                <a:hlinkClick r:id="rId4" tooltip="https://www.istockphoto.com/portfolio/asiseeit?mediatype=photography">
                  <a:extLst>
                    <a:ext uri="{A12FA001-AC4F-418D-AE19-62706E023703}">
                      <ahyp:hlinkClr xmlns:ahyp="http://schemas.microsoft.com/office/drawing/2018/hyperlinkcolor" val="tx"/>
                    </a:ext>
                  </a:extLst>
                </a:hlinkClick>
              </a:rPr>
              <a:t>DGLimages</a:t>
            </a:r>
            <a:endParaRPr lang="en-AU" sz="1100" dirty="0"/>
          </a:p>
        </p:txBody>
      </p:sp>
    </p:spTree>
    <p:extLst>
      <p:ext uri="{BB962C8B-B14F-4D97-AF65-F5344CB8AC3E}">
        <p14:creationId xmlns:p14="http://schemas.microsoft.com/office/powerpoint/2010/main" val="1520597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651222-B741-0FB1-FDE5-ACE9804D5BF8}"/>
              </a:ext>
            </a:extLst>
          </p:cNvPr>
          <p:cNvSpPr>
            <a:spLocks noGrp="1"/>
          </p:cNvSpPr>
          <p:nvPr>
            <p:ph type="title"/>
          </p:nvPr>
        </p:nvSpPr>
        <p:spPr>
          <a:xfrm>
            <a:off x="612255" y="403210"/>
            <a:ext cx="10922000" cy="760567"/>
          </a:xfrm>
        </p:spPr>
        <p:txBody>
          <a:bodyPr/>
          <a:lstStyle/>
          <a:p>
            <a:r>
              <a:rPr lang="en-US" noProof="0" dirty="0"/>
              <a:t>Classroom management skills</a:t>
            </a:r>
            <a:endParaRPr lang="en-AU" dirty="0"/>
          </a:p>
        </p:txBody>
      </p:sp>
      <p:sp>
        <p:nvSpPr>
          <p:cNvPr id="7" name="TextBox 6">
            <a:extLst>
              <a:ext uri="{FF2B5EF4-FFF2-40B4-BE49-F238E27FC236}">
                <a16:creationId xmlns:a16="http://schemas.microsoft.com/office/drawing/2014/main" id="{08CB21C5-45F8-D151-F697-A090B11BC562}"/>
              </a:ext>
            </a:extLst>
          </p:cNvPr>
          <p:cNvSpPr txBox="1"/>
          <p:nvPr/>
        </p:nvSpPr>
        <p:spPr>
          <a:xfrm>
            <a:off x="636359" y="1668089"/>
            <a:ext cx="4919314" cy="327192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A</a:t>
            </a:r>
            <a:r>
              <a:rPr kumimoji="0" lang="en-US" sz="2000" i="0" u="none" strike="noStrike" kern="1200" cap="none" spc="0" normalizeH="0" baseline="0" noProof="0" err="1">
                <a:ln>
                  <a:noFill/>
                </a:ln>
                <a:solidFill>
                  <a:srgbClr val="002F5E"/>
                </a:solidFill>
                <a:effectLst/>
                <a:uLnTx/>
                <a:uFillTx/>
                <a:latin typeface="Montserrat"/>
              </a:rPr>
              <a:t>cknowledgement</a:t>
            </a:r>
            <a:r>
              <a:rPr kumimoji="0" lang="en-US" sz="2000" i="0" u="none" strike="noStrike" kern="1200" cap="none" spc="0" normalizeH="0" baseline="0" noProof="0">
                <a:ln>
                  <a:noFill/>
                </a:ln>
                <a:solidFill>
                  <a:srgbClr val="002F5E"/>
                </a:solidFill>
                <a:effectLst/>
                <a:uLnTx/>
                <a:uFillTx/>
                <a:latin typeface="Montserrat"/>
              </a:rPr>
              <a:t> and praise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C</a:t>
            </a:r>
            <a:r>
              <a:rPr kumimoji="0" lang="en-US" sz="2000" i="0" u="none" strike="noStrike" kern="1200" cap="none" spc="0" normalizeH="0" baseline="0" noProof="0" err="1">
                <a:ln>
                  <a:noFill/>
                </a:ln>
                <a:solidFill>
                  <a:srgbClr val="002F5E"/>
                </a:solidFill>
                <a:effectLst/>
                <a:uLnTx/>
                <a:uFillTx/>
                <a:latin typeface="Montserrat"/>
              </a:rPr>
              <a:t>irculation</a:t>
            </a:r>
            <a:r>
              <a:rPr kumimoji="0" lang="en-US" sz="2000" i="0" u="none" strike="noStrike" kern="1200" cap="none" spc="0" normalizeH="0" baseline="0" noProof="0">
                <a:ln>
                  <a:noFill/>
                </a:ln>
                <a:solidFill>
                  <a:srgbClr val="002F5E"/>
                </a:solidFill>
                <a:effectLst/>
                <a:uLnTx/>
                <a:uFillTx/>
                <a:latin typeface="Montserrat"/>
              </a:rPr>
              <a:t>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b="1">
                <a:solidFill>
                  <a:srgbClr val="002F5E"/>
                </a:solidFill>
                <a:latin typeface="Montserrat"/>
              </a:rPr>
              <a:t>C</a:t>
            </a:r>
            <a:r>
              <a:rPr kumimoji="0" lang="en-US" sz="2000" b="1" i="0" u="none" strike="noStrike" kern="1200" cap="none" spc="0" normalizeH="0" baseline="0" noProof="0" err="1">
                <a:ln>
                  <a:noFill/>
                </a:ln>
                <a:solidFill>
                  <a:srgbClr val="002F5E"/>
                </a:solidFill>
                <a:effectLst/>
                <a:uLnTx/>
                <a:uFillTx/>
                <a:latin typeface="Montserrat"/>
              </a:rPr>
              <a:t>lear</a:t>
            </a:r>
            <a:r>
              <a:rPr kumimoji="0" lang="en-US" sz="2000" b="1" i="0" u="none" strike="noStrike" kern="1200" cap="none" spc="0" normalizeH="0" baseline="0" noProof="0">
                <a:ln>
                  <a:noFill/>
                </a:ln>
                <a:solidFill>
                  <a:srgbClr val="002F5E"/>
                </a:solidFill>
                <a:effectLst/>
                <a:uLnTx/>
                <a:uFillTx/>
                <a:latin typeface="Montserrat"/>
              </a:rPr>
              <a:t> communication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D</a:t>
            </a:r>
            <a:r>
              <a:rPr kumimoji="0" lang="en-US" sz="2000" i="0" u="none" strike="noStrike" kern="1200" cap="none" spc="0" normalizeH="0" baseline="0" noProof="0" err="1">
                <a:ln>
                  <a:noFill/>
                </a:ln>
                <a:solidFill>
                  <a:srgbClr val="002F5E"/>
                </a:solidFill>
                <a:effectLst/>
                <a:uLnTx/>
                <a:uFillTx/>
                <a:latin typeface="Montserrat"/>
              </a:rPr>
              <a:t>eliberate</a:t>
            </a:r>
            <a:r>
              <a:rPr kumimoji="0" lang="en-US" sz="2000" i="0" u="none" strike="noStrike" kern="1200" cap="none" spc="0" normalizeH="0" baseline="0" noProof="0">
                <a:ln>
                  <a:noFill/>
                </a:ln>
                <a:solidFill>
                  <a:srgbClr val="002F5E"/>
                </a:solidFill>
                <a:effectLst/>
                <a:uLnTx/>
                <a:uFillTx/>
                <a:latin typeface="Montserrat"/>
              </a:rPr>
              <a:t> pause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N</a:t>
            </a:r>
            <a:r>
              <a:rPr kumimoji="0" lang="en-US" sz="2000" i="0" u="none" strike="noStrike" kern="1200" cap="none" spc="0" normalizeH="0" baseline="0" noProof="0">
                <a:ln>
                  <a:noFill/>
                </a:ln>
                <a:solidFill>
                  <a:srgbClr val="002F5E"/>
                </a:solidFill>
                <a:effectLst/>
                <a:uLnTx/>
                <a:uFillTx/>
                <a:latin typeface="Montserrat"/>
              </a:rPr>
              <a:t>on-verbal correction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a:solidFill>
                  <a:srgbClr val="002F5E"/>
                </a:solidFill>
                <a:latin typeface="Montserrat"/>
              </a:rPr>
              <a:t>S</a:t>
            </a:r>
            <a:r>
              <a:rPr kumimoji="0" lang="en-US" sz="2000" i="0" u="none" strike="noStrike" kern="1200" cap="none" spc="0" normalizeH="0" baseline="0" noProof="0">
                <a:ln>
                  <a:noFill/>
                </a:ln>
                <a:solidFill>
                  <a:srgbClr val="002F5E"/>
                </a:solidFill>
                <a:effectLst/>
                <a:uLnTx/>
                <a:uFillTx/>
                <a:latin typeface="Montserrat"/>
              </a:rPr>
              <a:t>canning your class  </a:t>
            </a:r>
          </a:p>
          <a:p>
            <a:pPr marL="342900" marR="0" lvl="0" indent="-342900" algn="l" defTabSz="914400" rtl="0" eaLnBrk="1" fontAlgn="auto" latinLnBrk="0" hangingPunct="1">
              <a:lnSpc>
                <a:spcPct val="150000"/>
              </a:lnSpc>
              <a:spcAft>
                <a:spcPts val="0"/>
              </a:spcAft>
              <a:buClrTx/>
              <a:buSzTx/>
              <a:buFont typeface="Arial" panose="020B0604020202020204" pitchFamily="34" charset="0"/>
              <a:buChar char="•"/>
              <a:tabLst/>
              <a:defRPr/>
            </a:pPr>
            <a:r>
              <a:rPr lang="en-US" sz="2000" b="1">
                <a:solidFill>
                  <a:srgbClr val="002F5E"/>
                </a:solidFill>
                <a:latin typeface="Montserrat"/>
              </a:rPr>
              <a:t>V</a:t>
            </a:r>
            <a:r>
              <a:rPr kumimoji="0" lang="en-US" sz="2000" b="1" i="0" u="none" strike="noStrike" kern="1200" cap="none" spc="0" normalizeH="0" baseline="0" noProof="0" err="1">
                <a:ln>
                  <a:noFill/>
                </a:ln>
                <a:solidFill>
                  <a:srgbClr val="002F5E"/>
                </a:solidFill>
                <a:effectLst/>
                <a:uLnTx/>
                <a:uFillTx/>
                <a:latin typeface="Montserrat"/>
              </a:rPr>
              <a:t>oice</a:t>
            </a:r>
            <a:r>
              <a:rPr kumimoji="0" lang="en-US" sz="2000" b="1" i="0" u="none" strike="noStrike" kern="1200" cap="none" spc="0" normalizeH="0" baseline="0" noProof="0">
                <a:ln>
                  <a:noFill/>
                </a:ln>
                <a:solidFill>
                  <a:srgbClr val="002F5E"/>
                </a:solidFill>
                <a:effectLst/>
                <a:uLnTx/>
                <a:uFillTx/>
                <a:latin typeface="Montserrat"/>
              </a:rPr>
              <a:t> control</a:t>
            </a:r>
          </a:p>
        </p:txBody>
      </p:sp>
    </p:spTree>
    <p:extLst>
      <p:ext uri="{BB962C8B-B14F-4D97-AF65-F5344CB8AC3E}">
        <p14:creationId xmlns:p14="http://schemas.microsoft.com/office/powerpoint/2010/main" val="2020160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58D1-03F1-8ED3-E3E6-974108C83E1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A4530D5-C931-CA65-EEE2-F7CC8998748B}"/>
              </a:ext>
              <a:ext uri="{C183D7F6-B498-43B3-948B-1728B52AA6E4}">
                <adec:decorative xmlns:adec="http://schemas.microsoft.com/office/drawing/2017/decorative" val="1"/>
              </a:ext>
            </a:extLst>
          </p:cNvPr>
          <p:cNvSpPr/>
          <p:nvPr/>
        </p:nvSpPr>
        <p:spPr>
          <a:xfrm>
            <a:off x="2450939" y="2384676"/>
            <a:ext cx="3274711" cy="29770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69E97926-70DC-2643-ED3E-C98B62504461}"/>
              </a:ext>
              <a:ext uri="{C183D7F6-B498-43B3-948B-1728B52AA6E4}">
                <adec:decorative xmlns:adec="http://schemas.microsoft.com/office/drawing/2017/decorative" val="1"/>
              </a:ext>
            </a:extLst>
          </p:cNvPr>
          <p:cNvSpPr/>
          <p:nvPr/>
        </p:nvSpPr>
        <p:spPr>
          <a:xfrm>
            <a:off x="6486028" y="2384676"/>
            <a:ext cx="3274711" cy="2977010"/>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4">
            <a:extLst>
              <a:ext uri="{FF2B5EF4-FFF2-40B4-BE49-F238E27FC236}">
                <a16:creationId xmlns:a16="http://schemas.microsoft.com/office/drawing/2014/main" id="{7216CB3D-ED9C-731C-FFC3-12EFCB40E0C9}"/>
              </a:ext>
            </a:extLst>
          </p:cNvPr>
          <p:cNvSpPr txBox="1">
            <a:spLocks noGrp="1"/>
          </p:cNvSpPr>
          <p:nvPr>
            <p:ph type="title"/>
          </p:nvPr>
        </p:nvSpPr>
        <p:spPr/>
        <p:txBody>
          <a:bodyPr vert="horz" lIns="91440" tIns="45720" rIns="91440" bIns="45720" rtlCol="0" anchor="ctr">
            <a:noAutofit/>
          </a:bodyPr>
          <a:lst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a:lstStyle>
          <a:p>
            <a:pPr lvl="0"/>
            <a:r>
              <a:rPr lang="en-US" spc="0" dirty="0">
                <a:latin typeface="Montserrat SemiBold" panose="00000700000000000000" pitchFamily="2" charset="0"/>
              </a:rPr>
              <a:t>Proactive and preventative approaches</a:t>
            </a:r>
          </a:p>
        </p:txBody>
      </p:sp>
      <p:sp>
        <p:nvSpPr>
          <p:cNvPr id="16" name="Rectangle 25">
            <a:extLst>
              <a:ext uri="{FF2B5EF4-FFF2-40B4-BE49-F238E27FC236}">
                <a16:creationId xmlns:a16="http://schemas.microsoft.com/office/drawing/2014/main" id="{ABACC737-89AF-81EF-BB27-005B1B66499E}"/>
              </a:ext>
            </a:extLst>
          </p:cNvPr>
          <p:cNvSpPr>
            <a:spLocks noChangeArrowheads="1"/>
          </p:cNvSpPr>
          <p:nvPr/>
        </p:nvSpPr>
        <p:spPr bwMode="auto">
          <a:xfrm>
            <a:off x="2833311" y="3175190"/>
            <a:ext cx="2509969" cy="1395982"/>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en-AU" sz="2000">
                <a:solidFill>
                  <a:schemeClr val="bg1"/>
                </a:solidFill>
                <a:latin typeface="Montserrat SemiBold" panose="00000700000000000000" pitchFamily="2" charset="0"/>
              </a:rPr>
              <a:t>Positive relationships</a:t>
            </a:r>
            <a:endParaRPr lang="en-US" sz="2000">
              <a:solidFill>
                <a:schemeClr val="bg1"/>
              </a:solidFill>
              <a:latin typeface="Montserrat SemiBold" panose="00000700000000000000" pitchFamily="2" charset="0"/>
            </a:endParaRPr>
          </a:p>
        </p:txBody>
      </p:sp>
      <p:sp>
        <p:nvSpPr>
          <p:cNvPr id="18" name="Rectangle 27">
            <a:extLst>
              <a:ext uri="{FF2B5EF4-FFF2-40B4-BE49-F238E27FC236}">
                <a16:creationId xmlns:a16="http://schemas.microsoft.com/office/drawing/2014/main" id="{646C08AA-25D1-3870-BE84-247C8F0338B6}"/>
              </a:ext>
            </a:extLst>
          </p:cNvPr>
          <p:cNvSpPr>
            <a:spLocks noChangeArrowheads="1"/>
          </p:cNvSpPr>
          <p:nvPr/>
        </p:nvSpPr>
        <p:spPr bwMode="auto">
          <a:xfrm>
            <a:off x="6843796" y="3175190"/>
            <a:ext cx="2559173" cy="1395982"/>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en-US" sz="2000">
                <a:solidFill>
                  <a:schemeClr val="accent1"/>
                </a:solidFill>
                <a:latin typeface="Montserrat SemiBold" panose="00000700000000000000" pitchFamily="2" charset="0"/>
              </a:rPr>
              <a:t>High expectations, routines and rules</a:t>
            </a:r>
          </a:p>
        </p:txBody>
      </p:sp>
    </p:spTree>
    <p:extLst>
      <p:ext uri="{BB962C8B-B14F-4D97-AF65-F5344CB8AC3E}">
        <p14:creationId xmlns:p14="http://schemas.microsoft.com/office/powerpoint/2010/main" val="3961743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3B287-3E2D-13CC-0BA1-193172FA3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8D628-C4EA-D035-33DE-704FB85071CA}"/>
              </a:ext>
            </a:extLst>
          </p:cNvPr>
          <p:cNvSpPr>
            <a:spLocks noGrp="1"/>
          </p:cNvSpPr>
          <p:nvPr>
            <p:ph type="title"/>
          </p:nvPr>
        </p:nvSpPr>
        <p:spPr>
          <a:xfrm>
            <a:off x="718563" y="403225"/>
            <a:ext cx="6694608" cy="760413"/>
          </a:xfrm>
        </p:spPr>
        <p:txBody>
          <a:bodyPr vert="horz" lIns="0" tIns="45720" rIns="91440" bIns="45720" rtlCol="0" anchor="ctr" anchorCtr="0">
            <a:noAutofit/>
          </a:bodyPr>
          <a:lstStyle/>
          <a:p>
            <a:r>
              <a:rPr lang="en-US" dirty="0">
                <a:latin typeface="Montserrat SemiBold" panose="00000700000000000000" pitchFamily="2" charset="0"/>
              </a:rPr>
              <a:t>Planning for classroom management</a:t>
            </a:r>
          </a:p>
        </p:txBody>
      </p:sp>
      <p:sp>
        <p:nvSpPr>
          <p:cNvPr id="4" name="Text Placeholder 2">
            <a:extLst>
              <a:ext uri="{FF2B5EF4-FFF2-40B4-BE49-F238E27FC236}">
                <a16:creationId xmlns:a16="http://schemas.microsoft.com/office/drawing/2014/main" id="{54EFCB31-8E71-5F3E-A009-51AF3AC9FFAA}"/>
              </a:ext>
            </a:extLst>
          </p:cNvPr>
          <p:cNvSpPr txBox="1">
            <a:spLocks/>
          </p:cNvSpPr>
          <p:nvPr/>
        </p:nvSpPr>
        <p:spPr>
          <a:xfrm>
            <a:off x="739052" y="1676460"/>
            <a:ext cx="5057591" cy="3810530"/>
          </a:xfrm>
          <a:prstGeom prst="rect">
            <a:avLst/>
          </a:prstGeom>
          <a:noFill/>
        </p:spPr>
        <p:txBody>
          <a:bodyPr vert="horz" wrap="square" lIns="0" tIns="45720" rIns="91440" bIns="45720" rtlCol="0" anchor="t">
            <a:spAutoFit/>
          </a:bodyPr>
          <a:lstStyle>
            <a:lvl1pPr indent="0">
              <a:lnSpc>
                <a:spcPct val="150000"/>
              </a:lnSpc>
              <a:spcBef>
                <a:spcPts val="300"/>
              </a:spcBef>
              <a:spcAft>
                <a:spcPts val="0"/>
              </a:spcAft>
              <a:buFontTx/>
              <a:buNone/>
              <a:defRPr sz="2000" b="0" i="0" baseline="0">
                <a:solidFill>
                  <a:srgbClr val="002F5E"/>
                </a:solidFill>
                <a:latin typeface="Montserrat"/>
              </a:defRPr>
            </a:lvl1pPr>
            <a:lvl2pPr marL="0" indent="-180000">
              <a:lnSpc>
                <a:spcPct val="100000"/>
              </a:lnSpc>
              <a:spcBef>
                <a:spcPts val="300"/>
              </a:spcBef>
              <a:spcAft>
                <a:spcPts val="400"/>
              </a:spcAft>
              <a:buClr>
                <a:schemeClr val="accent1"/>
              </a:buClr>
              <a:buFont typeface="Arial" panose="020B0604020202020204" pitchFamily="34" charset="0"/>
              <a:buChar char="•"/>
              <a:defRPr b="1" i="0" baseline="0">
                <a:latin typeface="Montserrat Semi Bold" pitchFamily="2" charset="77"/>
              </a:defRPr>
            </a:lvl2pPr>
            <a:lvl3pPr marL="0" indent="-216000">
              <a:lnSpc>
                <a:spcPct val="100000"/>
              </a:lnSpc>
              <a:spcBef>
                <a:spcPts val="300"/>
              </a:spcBef>
              <a:spcAft>
                <a:spcPts val="300"/>
              </a:spcAft>
              <a:buClr>
                <a:schemeClr val="accent1"/>
              </a:buClr>
              <a:buFont typeface="Arial" panose="020B0604020202020204" pitchFamily="34" charset="0"/>
              <a:buChar char="•"/>
              <a:defRPr sz="1600" b="0" i="0" baseline="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baseline="0">
                <a:latin typeface="Montserrat" pitchFamily="2" charset="77"/>
              </a:defRPr>
            </a:lvl4pPr>
            <a:lvl5pPr marL="0" indent="0">
              <a:lnSpc>
                <a:spcPct val="150000"/>
              </a:lnSpc>
              <a:spcBef>
                <a:spcPts val="300"/>
              </a:spcBef>
              <a:spcAft>
                <a:spcPts val="300"/>
              </a:spcAft>
              <a:buClr>
                <a:schemeClr val="accent1"/>
              </a:buClr>
              <a:buSzPct val="100000"/>
              <a:buFont typeface="Courier New" panose="02070309020205020404" pitchFamily="49" charset="0"/>
              <a:buNone/>
              <a:defRPr sz="1200" baseline="0">
                <a:latin typeface="Montserrat Medium"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lvl="3" indent="-342900">
              <a:lnSpc>
                <a:spcPct val="150000"/>
              </a:lnSpc>
              <a:spcAft>
                <a:spcPts val="0"/>
              </a:spcAft>
              <a:buClr>
                <a:schemeClr val="tx2"/>
              </a:buClr>
              <a:buFont typeface="Arial" panose="020B0604020202020204" pitchFamily="34" charset="0"/>
              <a:buChar char="•"/>
              <a:defRPr/>
            </a:pPr>
            <a:r>
              <a:rPr lang="en-US" sz="2000">
                <a:solidFill>
                  <a:srgbClr val="002F5E"/>
                </a:solidFill>
                <a:latin typeface="Montserrat"/>
              </a:rPr>
              <a:t>Reflect on your classroom management practices and skills</a:t>
            </a:r>
          </a:p>
          <a:p>
            <a:pPr marL="342900" lvl="3" indent="-342900">
              <a:lnSpc>
                <a:spcPct val="150000"/>
              </a:lnSpc>
              <a:spcAft>
                <a:spcPts val="0"/>
              </a:spcAft>
              <a:buClr>
                <a:schemeClr val="tx2"/>
              </a:buClr>
              <a:buFont typeface="Arial" panose="020B0604020202020204" pitchFamily="34" charset="0"/>
              <a:buChar char="•"/>
              <a:defRPr/>
            </a:pPr>
            <a:r>
              <a:rPr lang="en-US" sz="2000">
                <a:solidFill>
                  <a:srgbClr val="002F5E"/>
                </a:solidFill>
                <a:latin typeface="Montserrat"/>
              </a:rPr>
              <a:t>Plan for the first day and the </a:t>
            </a:r>
            <a:br>
              <a:rPr lang="en-US" sz="2000">
                <a:solidFill>
                  <a:srgbClr val="002F5E"/>
                </a:solidFill>
                <a:latin typeface="Montserrat"/>
              </a:rPr>
            </a:br>
            <a:r>
              <a:rPr lang="en-US" sz="2000">
                <a:solidFill>
                  <a:srgbClr val="002F5E"/>
                </a:solidFill>
                <a:latin typeface="Montserrat"/>
              </a:rPr>
              <a:t>first few weeks</a:t>
            </a:r>
          </a:p>
          <a:p>
            <a:pPr marL="342900" lvl="3" indent="-342900">
              <a:lnSpc>
                <a:spcPct val="150000"/>
              </a:lnSpc>
              <a:spcAft>
                <a:spcPts val="0"/>
              </a:spcAft>
              <a:buClr>
                <a:schemeClr val="tx2"/>
              </a:buClr>
              <a:buFont typeface="Arial" panose="020B0604020202020204" pitchFamily="34" charset="0"/>
              <a:buChar char="•"/>
              <a:defRPr/>
            </a:pPr>
            <a:r>
              <a:rPr lang="en-US" sz="2000">
                <a:solidFill>
                  <a:srgbClr val="002F5E"/>
                </a:solidFill>
                <a:latin typeface="Montserrat"/>
              </a:rPr>
              <a:t>Continue to reflect on the impact of your practices and skills to plan </a:t>
            </a:r>
            <a:br>
              <a:rPr lang="en-US" sz="2000">
                <a:solidFill>
                  <a:srgbClr val="002F5E"/>
                </a:solidFill>
                <a:latin typeface="Montserrat"/>
              </a:rPr>
            </a:br>
            <a:r>
              <a:rPr lang="en-US" sz="2000">
                <a:solidFill>
                  <a:srgbClr val="002F5E"/>
                </a:solidFill>
                <a:latin typeface="Montserrat"/>
              </a:rPr>
              <a:t>for classroom management throughout the year</a:t>
            </a:r>
            <a:endParaRPr lang="en-US" sz="2000"/>
          </a:p>
        </p:txBody>
      </p:sp>
      <p:pic>
        <p:nvPicPr>
          <p:cNvPr id="5" name="Picture 4" descr="Thumbnail cover of AERO's Planning for Classroom Management practice guide.">
            <a:extLst>
              <a:ext uri="{FF2B5EF4-FFF2-40B4-BE49-F238E27FC236}">
                <a16:creationId xmlns:a16="http://schemas.microsoft.com/office/drawing/2014/main" id="{204127EB-6FAF-FAE2-C3C3-2DBAC6E0FDED}"/>
              </a:ext>
            </a:extLst>
          </p:cNvPr>
          <p:cNvPicPr>
            <a:picLocks noChangeAspect="1"/>
          </p:cNvPicPr>
          <p:nvPr/>
        </p:nvPicPr>
        <p:blipFill>
          <a:blip r:embed="rId3"/>
          <a:stretch>
            <a:fillRect/>
          </a:stretch>
        </p:blipFill>
        <p:spPr>
          <a:xfrm>
            <a:off x="7737245" y="595116"/>
            <a:ext cx="4005133" cy="566776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1548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32C52-F04E-9968-D429-D37CA300BF50}"/>
              </a:ext>
              <a:ext uri="{C183D7F6-B498-43B3-948B-1728B52AA6E4}">
                <adec:decorative xmlns:adec="http://schemas.microsoft.com/office/drawing/2017/decorative" val="1"/>
              </a:ext>
            </a:extLst>
          </p:cNvPr>
          <p:cNvPicPr>
            <a:picLocks noChangeAspect="1"/>
          </p:cNvPicPr>
          <p:nvPr/>
        </p:nvPicPr>
        <p:blipFill rotWithShape="1">
          <a:blip r:embed="rId3"/>
          <a:srcRect t="19163" r="38091" b="19163"/>
          <a:stretch/>
        </p:blipFill>
        <p:spPr>
          <a:xfrm>
            <a:off x="5321170" y="0"/>
            <a:ext cx="6884277" cy="6858000"/>
          </a:xfrm>
          <a:prstGeom prst="rect">
            <a:avLst/>
          </a:prstGeom>
        </p:spPr>
      </p:pic>
      <p:pic>
        <p:nvPicPr>
          <p:cNvPr id="18" name="Graphic 17">
            <a:extLst>
              <a:ext uri="{FF2B5EF4-FFF2-40B4-BE49-F238E27FC236}">
                <a16:creationId xmlns:a16="http://schemas.microsoft.com/office/drawing/2014/main" id="{F594752E-CEA0-5183-B838-7445E9D1762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1561" y="1908516"/>
            <a:ext cx="3670133" cy="3040967"/>
          </a:xfrm>
          <a:prstGeom prst="rect">
            <a:avLst/>
          </a:prstGeom>
        </p:spPr>
      </p:pic>
      <p:sp>
        <p:nvSpPr>
          <p:cNvPr id="9" name="Title 1">
            <a:extLst>
              <a:ext uri="{FF2B5EF4-FFF2-40B4-BE49-F238E27FC236}">
                <a16:creationId xmlns:a16="http://schemas.microsoft.com/office/drawing/2014/main" id="{6D9024B2-2FDB-B593-9F2D-867F3F74B80A}"/>
              </a:ext>
            </a:extLst>
          </p:cNvPr>
          <p:cNvSpPr txBox="1">
            <a:spLocks noGrp="1"/>
          </p:cNvSpPr>
          <p:nvPr>
            <p:ph type="title" idx="4294967295"/>
          </p:nvPr>
        </p:nvSpPr>
        <p:spPr>
          <a:xfrm>
            <a:off x="1040124" y="3128264"/>
            <a:ext cx="3917281" cy="601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2500" b="1" i="0" kern="1200">
                <a:solidFill>
                  <a:schemeClr val="tx1"/>
                </a:solidFill>
                <a:latin typeface="Raleway" charset="0"/>
                <a:ea typeface="Raleway" charset="0"/>
                <a:cs typeface="Raleway" charset="0"/>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Montserrat SemiBold" panose="00000700000000000000" pitchFamily="2" charset="0"/>
                <a:ea typeface="Montserrat" charset="0"/>
                <a:cs typeface="Montserrat" charset="0"/>
              </a:rPr>
              <a:t>Questions</a:t>
            </a:r>
          </a:p>
        </p:txBody>
      </p:sp>
    </p:spTree>
    <p:extLst>
      <p:ext uri="{BB962C8B-B14F-4D97-AF65-F5344CB8AC3E}">
        <p14:creationId xmlns:p14="http://schemas.microsoft.com/office/powerpoint/2010/main" val="2543203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4">
                <a:alpha val="93000"/>
              </a:schemeClr>
            </a:gs>
            <a:gs pos="100000">
              <a:schemeClr val="accent1"/>
            </a:gs>
          </a:gsLst>
          <a:lin ang="5400000" scaled="0"/>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DD47D0-47CD-42CC-175A-F94D6806F518}"/>
              </a:ext>
            </a:extLst>
          </p:cNvPr>
          <p:cNvSpPr txBox="1">
            <a:spLocks noGrp="1"/>
          </p:cNvSpPr>
          <p:nvPr>
            <p:ph type="title" idx="4294967295"/>
          </p:nvPr>
        </p:nvSpPr>
        <p:spPr>
          <a:xfrm>
            <a:off x="6511099" y="1745673"/>
            <a:ext cx="5079675" cy="316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Montserrat SemiBold" panose="00000700000000000000" pitchFamily="2" charset="0"/>
                <a:ea typeface="+mn-ea"/>
                <a:cs typeface="+mn-cs"/>
              </a:rPr>
              <a:t>Responding</a:t>
            </a:r>
            <a:br>
              <a:rPr kumimoji="0" lang="en-US" sz="4800" b="1" i="0" u="none" strike="noStrike" kern="1200" cap="none" spc="0" normalizeH="0" baseline="0" noProof="0" dirty="0">
                <a:ln>
                  <a:noFill/>
                </a:ln>
                <a:solidFill>
                  <a:schemeClr val="bg1"/>
                </a:solidFill>
                <a:effectLst/>
                <a:uLnTx/>
                <a:uFillTx/>
                <a:latin typeface="Montserrat SemiBold" panose="00000700000000000000" pitchFamily="2" charset="0"/>
                <a:ea typeface="+mn-ea"/>
                <a:cs typeface="+mn-cs"/>
              </a:rPr>
            </a:br>
            <a:r>
              <a:rPr kumimoji="0" lang="en-US" sz="4800" b="1" i="0" u="none" strike="noStrike" kern="1200" cap="none" spc="0" normalizeH="0" baseline="0" noProof="0" dirty="0">
                <a:ln>
                  <a:noFill/>
                </a:ln>
                <a:solidFill>
                  <a:schemeClr val="bg1"/>
                </a:solidFill>
                <a:effectLst/>
                <a:uLnTx/>
                <a:uFillTx/>
                <a:latin typeface="Montserrat SemiBold" panose="00000700000000000000" pitchFamily="2" charset="0"/>
                <a:ea typeface="+mn-ea"/>
                <a:cs typeface="+mn-cs"/>
              </a:rPr>
              <a:t>to disengaged and disruptive </a:t>
            </a:r>
            <a:r>
              <a:rPr kumimoji="0" lang="en-US" sz="4800" b="1" i="0" u="none" strike="noStrike" kern="1200" cap="none" spc="0" normalizeH="0" baseline="0" noProof="0" dirty="0" err="1">
                <a:ln>
                  <a:noFill/>
                </a:ln>
                <a:solidFill>
                  <a:schemeClr val="bg1"/>
                </a:solidFill>
                <a:effectLst/>
                <a:uLnTx/>
                <a:uFillTx/>
                <a:latin typeface="Montserrat SemiBold" panose="00000700000000000000" pitchFamily="2" charset="0"/>
                <a:ea typeface="+mn-ea"/>
                <a:cs typeface="+mn-cs"/>
              </a:rPr>
              <a:t>behaviour</a:t>
            </a:r>
            <a:r>
              <a:rPr kumimoji="0" lang="en-US" sz="4800" b="1" i="0" u="none" strike="noStrike" kern="1200" cap="none" spc="0" normalizeH="0" baseline="0" noProof="0" dirty="0">
                <a:ln>
                  <a:noFill/>
                </a:ln>
                <a:solidFill>
                  <a:schemeClr val="bg1"/>
                </a:solidFill>
                <a:effectLst/>
                <a:uLnTx/>
                <a:uFillTx/>
                <a:latin typeface="Montserrat SemiBold" panose="00000700000000000000" pitchFamily="2" charset="0"/>
                <a:ea typeface="+mn-ea"/>
                <a:cs typeface="+mn-cs"/>
              </a:rPr>
              <a:t> </a:t>
            </a:r>
            <a:endParaRPr kumimoji="0" lang="en-US" sz="1400" b="0" i="0" u="none" strike="noStrike" kern="1200" cap="none" spc="0" normalizeH="0" baseline="0" noProof="0" dirty="0">
              <a:ln>
                <a:noFill/>
              </a:ln>
              <a:solidFill>
                <a:schemeClr val="bg1"/>
              </a:solidFill>
              <a:effectLst/>
              <a:uLnTx/>
              <a:uFillTx/>
              <a:latin typeface="Montserrat SemiBold" panose="00000700000000000000" pitchFamily="2" charset="0"/>
              <a:ea typeface="+mn-ea"/>
              <a:cs typeface="+mn-cs"/>
            </a:endParaRPr>
          </a:p>
        </p:txBody>
      </p:sp>
      <p:pic>
        <p:nvPicPr>
          <p:cNvPr id="8" name="Picture Placeholder 5" descr="A teacher kneeling down and engaging with a student in a classroom.">
            <a:extLst>
              <a:ext uri="{FF2B5EF4-FFF2-40B4-BE49-F238E27FC236}">
                <a16:creationId xmlns:a16="http://schemas.microsoft.com/office/drawing/2014/main" id="{9A8B75CF-7745-951C-9BB5-8726C696F23B}"/>
              </a:ext>
              <a:ext uri="{C183D7F6-B498-43B3-948B-1728B52AA6E4}">
                <adec:decorative xmlns:adec="http://schemas.microsoft.com/office/drawing/2017/decorative" val="0"/>
              </a:ext>
            </a:extLst>
          </p:cNvPr>
          <p:cNvPicPr>
            <a:picLocks noChangeAspect="1"/>
          </p:cNvPicPr>
          <p:nvPr/>
        </p:nvPicPr>
        <p:blipFill rotWithShape="1">
          <a:blip r:embed="rId3"/>
          <a:srcRect l="23928" t="3428" r="21348"/>
          <a:stretch/>
        </p:blipFill>
        <p:spPr>
          <a:xfrm>
            <a:off x="0" y="0"/>
            <a:ext cx="5829300" cy="6858000"/>
          </a:xfrm>
          <a:custGeom>
            <a:avLst/>
            <a:gdLst>
              <a:gd name="connsiteX0" fmla="*/ 0 w 3259879"/>
              <a:gd name="connsiteY0" fmla="*/ 0 h 4430803"/>
              <a:gd name="connsiteX1" fmla="*/ 3259879 w 3259879"/>
              <a:gd name="connsiteY1" fmla="*/ 0 h 4430803"/>
              <a:gd name="connsiteX2" fmla="*/ 3259879 w 3259879"/>
              <a:gd name="connsiteY2" fmla="*/ 4430803 h 4430803"/>
              <a:gd name="connsiteX3" fmla="*/ 0 w 3259879"/>
              <a:gd name="connsiteY3" fmla="*/ 4430803 h 4430803"/>
            </a:gdLst>
            <a:ahLst/>
            <a:cxnLst>
              <a:cxn ang="0">
                <a:pos x="connsiteX0" y="connsiteY0"/>
              </a:cxn>
              <a:cxn ang="0">
                <a:pos x="connsiteX1" y="connsiteY1"/>
              </a:cxn>
              <a:cxn ang="0">
                <a:pos x="connsiteX2" y="connsiteY2"/>
              </a:cxn>
              <a:cxn ang="0">
                <a:pos x="connsiteX3" y="connsiteY3"/>
              </a:cxn>
            </a:cxnLst>
            <a:rect l="l" t="t" r="r" b="b"/>
            <a:pathLst>
              <a:path w="3259879" h="4430803">
                <a:moveTo>
                  <a:pt x="0" y="0"/>
                </a:moveTo>
                <a:lnTo>
                  <a:pt x="3259879" y="0"/>
                </a:lnTo>
                <a:lnTo>
                  <a:pt x="3259879" y="4430803"/>
                </a:lnTo>
                <a:lnTo>
                  <a:pt x="0" y="4430803"/>
                </a:lnTo>
                <a:close/>
              </a:path>
            </a:pathLst>
          </a:custGeom>
          <a:noFill/>
        </p:spPr>
      </p:pic>
      <p:sp>
        <p:nvSpPr>
          <p:cNvPr id="2" name="TextBox 1">
            <a:extLst>
              <a:ext uri="{FF2B5EF4-FFF2-40B4-BE49-F238E27FC236}">
                <a16:creationId xmlns:a16="http://schemas.microsoft.com/office/drawing/2014/main" id="{1ED2E0E1-D6B2-76DA-14A2-F548F4410516}"/>
              </a:ext>
              <a:ext uri="{C183D7F6-B498-43B3-948B-1728B52AA6E4}">
                <adec:decorative xmlns:adec="http://schemas.microsoft.com/office/drawing/2017/decorative" val="0"/>
              </a:ext>
            </a:extLst>
          </p:cNvPr>
          <p:cNvSpPr txBox="1"/>
          <p:nvPr/>
        </p:nvSpPr>
        <p:spPr>
          <a:xfrm>
            <a:off x="27710" y="6527115"/>
            <a:ext cx="3629890" cy="261610"/>
          </a:xfrm>
          <a:prstGeom prst="rect">
            <a:avLst/>
          </a:prstGeom>
          <a:noFill/>
        </p:spPr>
        <p:txBody>
          <a:bodyPr wrap="square">
            <a:spAutoFit/>
          </a:bodyPr>
          <a:lstStyle/>
          <a:p>
            <a:r>
              <a:rPr lang="en-AU" sz="1100" dirty="0">
                <a:solidFill>
                  <a:schemeClr val="bg1"/>
                </a:solidFill>
                <a:hlinkClick r:id="rId4" tooltip="https://www.istockphoto.com/portfolio/asiseeit?mediatype=photography"/>
              </a:rPr>
              <a:t>Image credit: iStock.com/</a:t>
            </a:r>
            <a:r>
              <a:rPr lang="en-AU" sz="1100" dirty="0" err="1">
                <a:solidFill>
                  <a:schemeClr val="bg1"/>
                </a:solidFill>
                <a:hlinkClick r:id="rId4" tooltip="https://www.istockphoto.com/portfolio/asiseeit?mediatype=photography"/>
              </a:rPr>
              <a:t>Solstock</a:t>
            </a:r>
            <a:endParaRPr lang="en-AU" sz="1100" dirty="0">
              <a:solidFill>
                <a:schemeClr val="bg1"/>
              </a:solidFill>
            </a:endParaRPr>
          </a:p>
        </p:txBody>
      </p:sp>
    </p:spTree>
    <p:extLst>
      <p:ext uri="{BB962C8B-B14F-4D97-AF65-F5344CB8AC3E}">
        <p14:creationId xmlns:p14="http://schemas.microsoft.com/office/powerpoint/2010/main" val="2803874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2EA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803E39-5D05-0A09-D09C-9AC8D3AE4A43}"/>
              </a:ext>
            </a:extLst>
          </p:cNvPr>
          <p:cNvSpPr>
            <a:spLocks noGrp="1"/>
          </p:cNvSpPr>
          <p:nvPr>
            <p:ph type="title"/>
          </p:nvPr>
        </p:nvSpPr>
        <p:spPr>
          <a:xfrm>
            <a:off x="699830" y="403210"/>
            <a:ext cx="10922000" cy="760567"/>
          </a:xfrm>
        </p:spPr>
        <p:txBody>
          <a:bodyPr>
            <a:normAutofit/>
          </a:bodyPr>
          <a:lstStyle/>
          <a:p>
            <a:r>
              <a:rPr lang="en-US" dirty="0"/>
              <a:t>Purpose of this session</a:t>
            </a:r>
            <a:endParaRPr lang="en-AU" dirty="0"/>
          </a:p>
        </p:txBody>
      </p:sp>
      <p:sp>
        <p:nvSpPr>
          <p:cNvPr id="7" name="TextBox 6">
            <a:extLst>
              <a:ext uri="{FF2B5EF4-FFF2-40B4-BE49-F238E27FC236}">
                <a16:creationId xmlns:a16="http://schemas.microsoft.com/office/drawing/2014/main" id="{DDB9051D-7F61-D86E-91BB-5BFDCA756986}"/>
              </a:ext>
            </a:extLst>
          </p:cNvPr>
          <p:cNvSpPr txBox="1"/>
          <p:nvPr/>
        </p:nvSpPr>
        <p:spPr>
          <a:xfrm>
            <a:off x="700088" y="1971835"/>
            <a:ext cx="4458321" cy="1830373"/>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buClrTx/>
              <a:buSzTx/>
              <a:buFontTx/>
              <a:buNone/>
              <a:tabLst/>
              <a:defRPr/>
            </a:pPr>
            <a:r>
              <a:rPr kumimoji="0" lang="en-US" sz="2400" b="0" i="0" u="none" strike="noStrike" kern="1200" cap="none" spc="0" normalizeH="0" baseline="0" noProof="0">
                <a:ln>
                  <a:noFill/>
                </a:ln>
                <a:solidFill>
                  <a:schemeClr val="accent1"/>
                </a:solidFill>
                <a:effectLst/>
                <a:uLnTx/>
                <a:uFillTx/>
              </a:rPr>
              <a:t>To develop a shared understanding of effective classroom management approaches and practice. </a:t>
            </a:r>
          </a:p>
        </p:txBody>
      </p:sp>
      <p:pic>
        <p:nvPicPr>
          <p:cNvPr id="8" name="Picture 7" descr="Children lining up for classroom entry practice.">
            <a:extLst>
              <a:ext uri="{FF2B5EF4-FFF2-40B4-BE49-F238E27FC236}">
                <a16:creationId xmlns:a16="http://schemas.microsoft.com/office/drawing/2014/main" id="{D7190E69-210A-0094-CC92-44485D2D96BD}"/>
              </a:ext>
            </a:extLst>
          </p:cNvPr>
          <p:cNvPicPr>
            <a:picLocks noChangeAspect="1"/>
          </p:cNvPicPr>
          <p:nvPr/>
        </p:nvPicPr>
        <p:blipFill rotWithShape="1">
          <a:blip r:embed="rId3"/>
          <a:srcRect l="38945" r="8492" b="6833"/>
          <a:stretch/>
        </p:blipFill>
        <p:spPr>
          <a:xfrm>
            <a:off x="6536722" y="4864"/>
            <a:ext cx="5655278" cy="6858000"/>
          </a:xfrm>
          <a:prstGeom prst="rect">
            <a:avLst/>
          </a:prstGeom>
        </p:spPr>
      </p:pic>
      <p:sp>
        <p:nvSpPr>
          <p:cNvPr id="9" name="TextBox 8">
            <a:extLst>
              <a:ext uri="{FF2B5EF4-FFF2-40B4-BE49-F238E27FC236}">
                <a16:creationId xmlns:a16="http://schemas.microsoft.com/office/drawing/2014/main" id="{B1B36389-D318-7AFD-448B-227D3E324416}"/>
              </a:ext>
              <a:ext uri="{C183D7F6-B498-43B3-948B-1728B52AA6E4}">
                <adec:decorative xmlns:adec="http://schemas.microsoft.com/office/drawing/2017/decorative" val="0"/>
              </a:ext>
            </a:extLst>
          </p:cNvPr>
          <p:cNvSpPr txBox="1"/>
          <p:nvPr/>
        </p:nvSpPr>
        <p:spPr>
          <a:xfrm>
            <a:off x="9107901" y="6449278"/>
            <a:ext cx="2975811" cy="261610"/>
          </a:xfrm>
          <a:prstGeom prst="rect">
            <a:avLst/>
          </a:prstGeom>
          <a:noFill/>
        </p:spPr>
        <p:txBody>
          <a:bodyPr wrap="square">
            <a:spAutoFit/>
          </a:bodyPr>
          <a:lstStyle/>
          <a:p>
            <a:pPr algn="r"/>
            <a:r>
              <a:rPr lang="en-AU" sz="1100" dirty="0">
                <a:solidFill>
                  <a:schemeClr val="tx2"/>
                </a:solidFill>
                <a:hlinkClick r:id="rId4" tooltip="https://www.istockphoto.com/portfolio/asiseeit?mediatype=photography">
                  <a:extLst>
                    <a:ext uri="{A12FA001-AC4F-418D-AE19-62706E023703}">
                      <ahyp:hlinkClr xmlns:ahyp="http://schemas.microsoft.com/office/drawing/2018/hyperlinkcolor" val="tx"/>
                    </a:ext>
                  </a:extLst>
                </a:hlinkClick>
              </a:rPr>
              <a:t>Image credit: iStock.com/</a:t>
            </a:r>
            <a:r>
              <a:rPr lang="en-AU" sz="1100" dirty="0" err="1">
                <a:solidFill>
                  <a:schemeClr val="tx2"/>
                </a:solidFill>
                <a:hlinkClick r:id="rId4" tooltip="https://www.istockphoto.com/portfolio/asiseeit?mediatype=photography">
                  <a:extLst>
                    <a:ext uri="{A12FA001-AC4F-418D-AE19-62706E023703}">
                      <ahyp:hlinkClr xmlns:ahyp="http://schemas.microsoft.com/office/drawing/2018/hyperlinkcolor" val="tx"/>
                    </a:ext>
                  </a:extLst>
                </a:hlinkClick>
              </a:rPr>
              <a:t>JohnnyGreig</a:t>
            </a:r>
            <a:endParaRPr lang="en-AU" sz="1100" dirty="0">
              <a:solidFill>
                <a:schemeClr val="tx2"/>
              </a:solidFill>
            </a:endParaRPr>
          </a:p>
        </p:txBody>
      </p:sp>
    </p:spTree>
    <p:extLst>
      <p:ext uri="{BB962C8B-B14F-4D97-AF65-F5344CB8AC3E}">
        <p14:creationId xmlns:p14="http://schemas.microsoft.com/office/powerpoint/2010/main" val="1602978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3B287-3E2D-13CC-0BA1-193172FA3E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CDA72F-C25A-88B1-EE4C-9618E2788599}"/>
              </a:ext>
            </a:extLst>
          </p:cNvPr>
          <p:cNvSpPr>
            <a:spLocks noGrp="1"/>
          </p:cNvSpPr>
          <p:nvPr>
            <p:ph type="title"/>
          </p:nvPr>
        </p:nvSpPr>
        <p:spPr/>
        <p:txBody>
          <a:bodyPr>
            <a:normAutofit/>
          </a:bodyPr>
          <a:lstStyle/>
          <a:p>
            <a:r>
              <a:rPr lang="en-US" b="1" spc="0" dirty="0">
                <a:solidFill>
                  <a:srgbClr val="002F5E"/>
                </a:solidFill>
                <a:latin typeface="Montserrat SemiBold"/>
                <a:cs typeface="Poppins SemiBold"/>
              </a:rPr>
              <a:t>Responding to disengaged and disruptive </a:t>
            </a:r>
            <a:r>
              <a:rPr lang="en-US" b="1" spc="0" dirty="0" err="1">
                <a:solidFill>
                  <a:srgbClr val="002F5E"/>
                </a:solidFill>
                <a:latin typeface="Montserrat SemiBold"/>
                <a:cs typeface="Poppins SemiBold"/>
              </a:rPr>
              <a:t>behaviour</a:t>
            </a:r>
            <a:r>
              <a:rPr lang="en-US" b="1" spc="0" dirty="0">
                <a:solidFill>
                  <a:srgbClr val="002F5E"/>
                </a:solidFill>
                <a:latin typeface="Montserrat SemiBold"/>
                <a:cs typeface="Poppins SemiBold"/>
              </a:rPr>
              <a:t> </a:t>
            </a:r>
            <a:endParaRPr lang="en-AU" dirty="0"/>
          </a:p>
        </p:txBody>
      </p:sp>
      <p:sp>
        <p:nvSpPr>
          <p:cNvPr id="4" name="Text Placeholder 2">
            <a:extLst>
              <a:ext uri="{FF2B5EF4-FFF2-40B4-BE49-F238E27FC236}">
                <a16:creationId xmlns:a16="http://schemas.microsoft.com/office/drawing/2014/main" id="{54EFCB31-8E71-5F3E-A009-51AF3AC9FFAA}"/>
              </a:ext>
            </a:extLst>
          </p:cNvPr>
          <p:cNvSpPr txBox="1">
            <a:spLocks/>
          </p:cNvSpPr>
          <p:nvPr/>
        </p:nvSpPr>
        <p:spPr>
          <a:xfrm>
            <a:off x="766762" y="1648750"/>
            <a:ext cx="6582185" cy="3118033"/>
          </a:xfrm>
          <a:prstGeom prst="rect">
            <a:avLst/>
          </a:prstGeom>
          <a:noFill/>
        </p:spPr>
        <p:txBody>
          <a:bodyPr vert="horz" wrap="square" lIns="0" tIns="45720" rIns="91440" bIns="45720" rtlCol="0" anchor="t">
            <a:spAutoFit/>
          </a:bodyPr>
          <a:lstStyle>
            <a:lvl1pPr indent="0">
              <a:lnSpc>
                <a:spcPct val="150000"/>
              </a:lnSpc>
              <a:spcBef>
                <a:spcPts val="300"/>
              </a:spcBef>
              <a:spcAft>
                <a:spcPts val="0"/>
              </a:spcAft>
              <a:buFontTx/>
              <a:buNone/>
              <a:defRPr sz="2000" b="0" i="0" baseline="0">
                <a:solidFill>
                  <a:srgbClr val="002F5E"/>
                </a:solidFill>
                <a:latin typeface="Montserrat"/>
              </a:defRPr>
            </a:lvl1pPr>
            <a:lvl2pPr marL="0" indent="-180000">
              <a:lnSpc>
                <a:spcPct val="100000"/>
              </a:lnSpc>
              <a:spcBef>
                <a:spcPts val="300"/>
              </a:spcBef>
              <a:spcAft>
                <a:spcPts val="400"/>
              </a:spcAft>
              <a:buClr>
                <a:schemeClr val="accent1"/>
              </a:buClr>
              <a:buFont typeface="Arial" panose="020B0604020202020204" pitchFamily="34" charset="0"/>
              <a:buChar char="•"/>
              <a:defRPr b="1" i="0" baseline="0">
                <a:latin typeface="Montserrat Semi Bold" pitchFamily="2" charset="77"/>
              </a:defRPr>
            </a:lvl2pPr>
            <a:lvl3pPr marL="0" indent="-216000">
              <a:lnSpc>
                <a:spcPct val="100000"/>
              </a:lnSpc>
              <a:spcBef>
                <a:spcPts val="300"/>
              </a:spcBef>
              <a:spcAft>
                <a:spcPts val="300"/>
              </a:spcAft>
              <a:buClr>
                <a:schemeClr val="accent1"/>
              </a:buClr>
              <a:buFont typeface="Arial" panose="020B0604020202020204" pitchFamily="34" charset="0"/>
              <a:buChar char="•"/>
              <a:defRPr sz="1600" b="0" i="0" baseline="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baseline="0">
                <a:latin typeface="Montserrat" pitchFamily="2" charset="77"/>
              </a:defRPr>
            </a:lvl4pPr>
            <a:lvl5pPr marL="0" indent="0">
              <a:lnSpc>
                <a:spcPct val="150000"/>
              </a:lnSpc>
              <a:spcBef>
                <a:spcPts val="300"/>
              </a:spcBef>
              <a:spcAft>
                <a:spcPts val="300"/>
              </a:spcAft>
              <a:buClr>
                <a:schemeClr val="accent1"/>
              </a:buClr>
              <a:buSzPct val="100000"/>
              <a:buFont typeface="Courier New" panose="02070309020205020404" pitchFamily="49" charset="0"/>
              <a:buNone/>
              <a:defRPr sz="1200" baseline="0">
                <a:latin typeface="Montserrat Medium"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indent="-342900">
              <a:spcBef>
                <a:spcPts val="0"/>
              </a:spcBef>
              <a:spcAft>
                <a:spcPts val="600"/>
              </a:spcAft>
              <a:buFont typeface="Arial" panose="020B0604020202020204" pitchFamily="34" charset="0"/>
              <a:buChar char="•"/>
              <a:defRPr/>
            </a:pPr>
            <a:r>
              <a:rPr lang="en-US"/>
              <a:t>Maintain </a:t>
            </a:r>
          </a:p>
          <a:p>
            <a:pPr marL="774700" lvl="3" indent="-342900">
              <a:spcBef>
                <a:spcPts val="0"/>
              </a:spcBef>
              <a:spcAft>
                <a:spcPts val="600"/>
              </a:spcAft>
              <a:defRPr/>
            </a:pPr>
            <a:r>
              <a:rPr lang="en-US" sz="2000">
                <a:latin typeface="Montserrat"/>
              </a:rPr>
              <a:t>safe and supportive learning environment</a:t>
            </a:r>
          </a:p>
          <a:p>
            <a:pPr marL="774700" lvl="3" indent="-342900">
              <a:spcBef>
                <a:spcPts val="0"/>
              </a:spcBef>
              <a:spcAft>
                <a:spcPts val="600"/>
              </a:spcAft>
              <a:defRPr/>
            </a:pPr>
            <a:r>
              <a:rPr lang="en-US" sz="2000">
                <a:latin typeface="Montserrat"/>
              </a:rPr>
              <a:t>relationships</a:t>
            </a:r>
          </a:p>
          <a:p>
            <a:pPr marL="774700" lvl="3" indent="-342900">
              <a:spcBef>
                <a:spcPts val="0"/>
              </a:spcBef>
              <a:spcAft>
                <a:spcPts val="600"/>
              </a:spcAft>
              <a:defRPr/>
            </a:pPr>
            <a:r>
              <a:rPr lang="en-US" sz="2000">
                <a:latin typeface="Montserrat"/>
              </a:rPr>
              <a:t>high expectations, routines and rules</a:t>
            </a:r>
          </a:p>
          <a:p>
            <a:pPr marL="774700" lvl="3" indent="-342900">
              <a:spcBef>
                <a:spcPts val="0"/>
              </a:spcBef>
              <a:spcAft>
                <a:spcPts val="600"/>
              </a:spcAft>
              <a:defRPr/>
            </a:pPr>
            <a:r>
              <a:rPr lang="en-US" sz="2000">
                <a:latin typeface="Montserrat"/>
              </a:rPr>
              <a:t>focus on learning</a:t>
            </a:r>
          </a:p>
          <a:p>
            <a:pPr marL="342900" indent="-342900">
              <a:spcBef>
                <a:spcPts val="0"/>
              </a:spcBef>
              <a:spcAft>
                <a:spcPts val="600"/>
              </a:spcAft>
              <a:buFont typeface="Arial" panose="020B0604020202020204" pitchFamily="34" charset="0"/>
              <a:buChar char="•"/>
              <a:defRPr/>
            </a:pPr>
            <a:r>
              <a:rPr lang="en-US"/>
              <a:t>Remind of the </a:t>
            </a:r>
            <a:r>
              <a:rPr lang="en-US" err="1"/>
              <a:t>behaviour</a:t>
            </a:r>
            <a:r>
              <a:rPr lang="en-US"/>
              <a:t> expectations</a:t>
            </a:r>
          </a:p>
          <a:p>
            <a:pPr marL="342900" indent="-342900">
              <a:spcBef>
                <a:spcPts val="0"/>
              </a:spcBef>
              <a:spcAft>
                <a:spcPts val="600"/>
              </a:spcAft>
              <a:buFont typeface="Arial" panose="020B0604020202020204" pitchFamily="34" charset="0"/>
              <a:buChar char="•"/>
              <a:defRPr/>
            </a:pPr>
            <a:r>
              <a:rPr lang="en-US"/>
              <a:t>Teach the necessary skills</a:t>
            </a:r>
          </a:p>
        </p:txBody>
      </p:sp>
    </p:spTree>
    <p:extLst>
      <p:ext uri="{BB962C8B-B14F-4D97-AF65-F5344CB8AC3E}">
        <p14:creationId xmlns:p14="http://schemas.microsoft.com/office/powerpoint/2010/main" val="1937213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3B287-3E2D-13CC-0BA1-193172FA3E1E}"/>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557E8692-2568-A5B2-C41D-EEC74AF0F6CA}"/>
              </a:ext>
            </a:extLst>
          </p:cNvPr>
          <p:cNvSpPr>
            <a:spLocks noGrp="1"/>
          </p:cNvSpPr>
          <p:nvPr>
            <p:ph type="title"/>
          </p:nvPr>
        </p:nvSpPr>
        <p:spPr>
          <a:xfrm>
            <a:off x="700302" y="328084"/>
            <a:ext cx="5220203" cy="1007411"/>
          </a:xfrm>
        </p:spPr>
        <p:txBody>
          <a:bodyPr vert="horz" lIns="0" tIns="45720" rIns="91440" bIns="45720" rtlCol="0" anchor="ctr" anchorCtr="0">
            <a:noAutofit/>
          </a:bodyPr>
          <a:lstStyle/>
          <a:p>
            <a:r>
              <a:rPr lang="en-US" sz="2800" b="1" spc="0" dirty="0">
                <a:solidFill>
                  <a:srgbClr val="002F5E"/>
                </a:solidFill>
                <a:latin typeface="Montserrat SemiBold"/>
                <a:cs typeface="Poppins SemiBold"/>
              </a:rPr>
              <a:t>Responding to disengaged and disruptive </a:t>
            </a:r>
            <a:r>
              <a:rPr lang="en-US" sz="2800" b="1" spc="0" dirty="0" err="1">
                <a:solidFill>
                  <a:srgbClr val="002F5E"/>
                </a:solidFill>
                <a:latin typeface="Montserrat SemiBold"/>
                <a:cs typeface="Poppins SemiBold"/>
              </a:rPr>
              <a:t>behaviour</a:t>
            </a:r>
            <a:r>
              <a:rPr lang="en-US" sz="2800" b="1" spc="0" dirty="0">
                <a:solidFill>
                  <a:srgbClr val="002F5E"/>
                </a:solidFill>
                <a:latin typeface="Montserrat SemiBold"/>
                <a:cs typeface="Poppins SemiBold"/>
              </a:rPr>
              <a:t> </a:t>
            </a:r>
          </a:p>
        </p:txBody>
      </p:sp>
      <p:sp>
        <p:nvSpPr>
          <p:cNvPr id="4" name="Text Placeholder 2">
            <a:extLst>
              <a:ext uri="{FF2B5EF4-FFF2-40B4-BE49-F238E27FC236}">
                <a16:creationId xmlns:a16="http://schemas.microsoft.com/office/drawing/2014/main" id="{54EFCB31-8E71-5F3E-A009-51AF3AC9FFAA}"/>
              </a:ext>
            </a:extLst>
          </p:cNvPr>
          <p:cNvSpPr txBox="1">
            <a:spLocks/>
          </p:cNvSpPr>
          <p:nvPr/>
        </p:nvSpPr>
        <p:spPr>
          <a:xfrm>
            <a:off x="766763" y="1648750"/>
            <a:ext cx="4320682" cy="3964419"/>
          </a:xfrm>
          <a:prstGeom prst="rect">
            <a:avLst/>
          </a:prstGeom>
          <a:noFill/>
        </p:spPr>
        <p:txBody>
          <a:bodyPr vert="horz" wrap="square" lIns="0" tIns="45720" rIns="91440" bIns="45720" rtlCol="0" anchor="t">
            <a:spAutoFit/>
          </a:bodyPr>
          <a:lstStyle>
            <a:lvl1pPr indent="0">
              <a:lnSpc>
                <a:spcPct val="150000"/>
              </a:lnSpc>
              <a:spcBef>
                <a:spcPts val="300"/>
              </a:spcBef>
              <a:spcAft>
                <a:spcPts val="0"/>
              </a:spcAft>
              <a:buFontTx/>
              <a:buNone/>
              <a:defRPr sz="2000" b="0" i="0" baseline="0">
                <a:solidFill>
                  <a:srgbClr val="002F5E"/>
                </a:solidFill>
                <a:latin typeface="Montserrat"/>
              </a:defRPr>
            </a:lvl1pPr>
            <a:lvl2pPr marL="0" indent="-180000">
              <a:lnSpc>
                <a:spcPct val="100000"/>
              </a:lnSpc>
              <a:spcBef>
                <a:spcPts val="300"/>
              </a:spcBef>
              <a:spcAft>
                <a:spcPts val="400"/>
              </a:spcAft>
              <a:buClr>
                <a:schemeClr val="accent1"/>
              </a:buClr>
              <a:buFont typeface="Arial" panose="020B0604020202020204" pitchFamily="34" charset="0"/>
              <a:buChar char="•"/>
              <a:defRPr b="1" i="0" baseline="0">
                <a:latin typeface="Montserrat Semi Bold" pitchFamily="2" charset="77"/>
              </a:defRPr>
            </a:lvl2pPr>
            <a:lvl3pPr marL="0" indent="-216000">
              <a:lnSpc>
                <a:spcPct val="100000"/>
              </a:lnSpc>
              <a:spcBef>
                <a:spcPts val="300"/>
              </a:spcBef>
              <a:spcAft>
                <a:spcPts val="300"/>
              </a:spcAft>
              <a:buClr>
                <a:schemeClr val="accent1"/>
              </a:buClr>
              <a:buFont typeface="Arial" panose="020B0604020202020204" pitchFamily="34" charset="0"/>
              <a:buChar char="•"/>
              <a:defRPr sz="1600" b="0" i="0" baseline="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baseline="0">
                <a:latin typeface="Montserrat" pitchFamily="2" charset="77"/>
              </a:defRPr>
            </a:lvl4pPr>
            <a:lvl5pPr marL="0" indent="0">
              <a:lnSpc>
                <a:spcPct val="150000"/>
              </a:lnSpc>
              <a:spcBef>
                <a:spcPts val="300"/>
              </a:spcBef>
              <a:spcAft>
                <a:spcPts val="300"/>
              </a:spcAft>
              <a:buClr>
                <a:schemeClr val="accent1"/>
              </a:buClr>
              <a:buSzPct val="100000"/>
              <a:buFont typeface="Courier New" panose="02070309020205020404" pitchFamily="49" charset="0"/>
              <a:buNone/>
              <a:defRPr sz="1200" baseline="0">
                <a:latin typeface="Montserrat Medium"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lvl="3" indent="-342900">
              <a:lnSpc>
                <a:spcPct val="150000"/>
              </a:lnSpc>
              <a:spcAft>
                <a:spcPts val="0"/>
              </a:spcAft>
              <a:buClr>
                <a:schemeClr val="tx2"/>
              </a:buClr>
              <a:buFont typeface="Arial" panose="020B0604020202020204" pitchFamily="34" charset="0"/>
              <a:buChar char="•"/>
              <a:defRPr/>
            </a:pPr>
            <a:r>
              <a:rPr lang="en-US" sz="2000">
                <a:sym typeface="Wingdings" panose="05000000000000000000" pitchFamily="2" charset="2"/>
              </a:rPr>
              <a:t>Know your students</a:t>
            </a:r>
          </a:p>
          <a:p>
            <a:pPr marL="342900" lvl="3" indent="-342900">
              <a:lnSpc>
                <a:spcPct val="150000"/>
              </a:lnSpc>
              <a:spcAft>
                <a:spcPts val="0"/>
              </a:spcAft>
              <a:buClr>
                <a:schemeClr val="tx2"/>
              </a:buClr>
              <a:buFont typeface="Arial" panose="020B0604020202020204" pitchFamily="34" charset="0"/>
              <a:buChar char="•"/>
              <a:defRPr/>
            </a:pPr>
            <a:r>
              <a:rPr lang="en-US" sz="2000"/>
              <a:t>Plan to prevent</a:t>
            </a:r>
          </a:p>
          <a:p>
            <a:pPr marL="342900" lvl="3" indent="-342900">
              <a:lnSpc>
                <a:spcPct val="150000"/>
              </a:lnSpc>
              <a:spcAft>
                <a:spcPts val="0"/>
              </a:spcAft>
              <a:buClr>
                <a:schemeClr val="tx2"/>
              </a:buClr>
              <a:buFont typeface="Arial" panose="020B0604020202020204" pitchFamily="34" charset="0"/>
              <a:buChar char="•"/>
              <a:defRPr/>
            </a:pPr>
            <a:r>
              <a:rPr lang="en-US" sz="2000"/>
              <a:t>Prepare to respond</a:t>
            </a:r>
          </a:p>
          <a:p>
            <a:pPr marL="342900" lvl="3" indent="-342900">
              <a:lnSpc>
                <a:spcPct val="150000"/>
              </a:lnSpc>
              <a:spcAft>
                <a:spcPts val="0"/>
              </a:spcAft>
              <a:buClr>
                <a:schemeClr val="tx2"/>
              </a:buClr>
              <a:buFont typeface="Arial" panose="020B0604020202020204" pitchFamily="34" charset="0"/>
              <a:buChar char="•"/>
              <a:defRPr/>
            </a:pPr>
            <a:r>
              <a:rPr lang="en-US" sz="2000">
                <a:sym typeface="Wingdings" panose="05000000000000000000" pitchFamily="2" charset="2"/>
              </a:rPr>
              <a:t>Support student safety and focus on learning</a:t>
            </a:r>
          </a:p>
          <a:p>
            <a:pPr marL="342900" lvl="3" indent="-342900">
              <a:lnSpc>
                <a:spcPct val="150000"/>
              </a:lnSpc>
              <a:spcAft>
                <a:spcPts val="0"/>
              </a:spcAft>
              <a:buClr>
                <a:schemeClr val="tx2"/>
              </a:buClr>
              <a:buFont typeface="Arial" panose="020B0604020202020204" pitchFamily="34" charset="0"/>
              <a:buChar char="•"/>
              <a:defRPr/>
            </a:pPr>
            <a:r>
              <a:rPr lang="en-US" sz="2000">
                <a:solidFill>
                  <a:srgbClr val="002F5E"/>
                </a:solidFill>
                <a:latin typeface="Montserrat"/>
              </a:rPr>
              <a:t>Be respectful and polite</a:t>
            </a:r>
          </a:p>
          <a:p>
            <a:pPr marL="342900" lvl="3" indent="-342900">
              <a:lnSpc>
                <a:spcPct val="150000"/>
              </a:lnSpc>
              <a:spcAft>
                <a:spcPts val="0"/>
              </a:spcAft>
              <a:buClr>
                <a:schemeClr val="tx2"/>
              </a:buClr>
              <a:buFont typeface="Arial" panose="020B0604020202020204" pitchFamily="34" charset="0"/>
              <a:buChar char="•"/>
              <a:defRPr/>
            </a:pPr>
            <a:r>
              <a:rPr lang="en-US" sz="2000">
                <a:solidFill>
                  <a:srgbClr val="002F5E"/>
                </a:solidFill>
                <a:latin typeface="Montserrat"/>
              </a:rPr>
              <a:t>Speak calmly</a:t>
            </a:r>
          </a:p>
          <a:p>
            <a:pPr marL="342900" lvl="3" indent="-342900">
              <a:lnSpc>
                <a:spcPct val="150000"/>
              </a:lnSpc>
              <a:spcAft>
                <a:spcPts val="0"/>
              </a:spcAft>
              <a:buClr>
                <a:schemeClr val="tx2"/>
              </a:buClr>
              <a:buFont typeface="Arial" panose="020B0604020202020204" pitchFamily="34" charset="0"/>
              <a:buChar char="•"/>
              <a:defRPr/>
            </a:pPr>
            <a:endParaRPr lang="en-US" sz="2000">
              <a:sym typeface="Wingdings" panose="05000000000000000000" pitchFamily="2" charset="2"/>
            </a:endParaRPr>
          </a:p>
        </p:txBody>
      </p:sp>
      <p:pic>
        <p:nvPicPr>
          <p:cNvPr id="1026" name="Picture 2" descr="A group of student sitting on the floor and looking attentively at a teacher who is facing them and holding an open book up.">
            <a:extLst>
              <a:ext uri="{FF2B5EF4-FFF2-40B4-BE49-F238E27FC236}">
                <a16:creationId xmlns:a16="http://schemas.microsoft.com/office/drawing/2014/main" id="{0B58136E-32D4-7C0A-B7AC-A4AEA456AF77}"/>
              </a:ext>
              <a:ext uri="{C183D7F6-B498-43B3-948B-1728B52AA6E4}">
                <adec:decorative xmlns:adec="http://schemas.microsoft.com/office/drawing/2017/decorative" val="0"/>
              </a:ext>
            </a:extLst>
          </p:cNvPr>
          <p:cNvPicPr>
            <a:picLocks noChangeAspect="1" noChangeArrowheads="1"/>
          </p:cNvPicPr>
          <p:nvPr/>
        </p:nvPicPr>
        <p:blipFill rotWithShape="1">
          <a:blip r:embed="rId3"/>
          <a:srcRect l="19240" r="25271"/>
          <a:stretch/>
        </p:blipFill>
        <p:spPr bwMode="auto">
          <a:xfrm>
            <a:off x="6483929" y="0"/>
            <a:ext cx="5708071"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1E82EC-A2FC-272B-7E34-ED8D2611DA46}"/>
              </a:ext>
              <a:ext uri="{C183D7F6-B498-43B3-948B-1728B52AA6E4}">
                <adec:decorative xmlns:adec="http://schemas.microsoft.com/office/drawing/2017/decorative" val="0"/>
              </a:ext>
            </a:extLst>
          </p:cNvPr>
          <p:cNvSpPr txBox="1"/>
          <p:nvPr/>
        </p:nvSpPr>
        <p:spPr>
          <a:xfrm>
            <a:off x="8662737" y="6507490"/>
            <a:ext cx="3457823" cy="261610"/>
          </a:xfrm>
          <a:prstGeom prst="rect">
            <a:avLst/>
          </a:prstGeom>
          <a:noFill/>
        </p:spPr>
        <p:txBody>
          <a:bodyPr wrap="square">
            <a:spAutoFit/>
          </a:bodyPr>
          <a:lstStyle/>
          <a:p>
            <a:pPr algn="r"/>
            <a:r>
              <a:rPr lang="en-AU" sz="1100" dirty="0">
                <a:solidFill>
                  <a:schemeClr val="bg1"/>
                </a:solidFill>
                <a:hlinkClick r:id="rId4" tooltip="https://www.istockphoto.com/portfolio/asiseeit?mediatype=photography"/>
              </a:rPr>
              <a:t>Image credit: iStock.com/</a:t>
            </a:r>
            <a:r>
              <a:rPr lang="en-AU" sz="1100" dirty="0" err="1">
                <a:solidFill>
                  <a:schemeClr val="bg1"/>
                </a:solidFill>
                <a:hlinkClick r:id="rId4" tooltip="https://www.istockphoto.com/portfolio/asiseeit?mediatype=photography"/>
              </a:rPr>
              <a:t>DGLImages</a:t>
            </a:r>
            <a:endParaRPr lang="en-AU" sz="1100" dirty="0">
              <a:solidFill>
                <a:schemeClr val="bg1"/>
              </a:solidFill>
            </a:endParaRPr>
          </a:p>
        </p:txBody>
      </p:sp>
    </p:spTree>
    <p:extLst>
      <p:ext uri="{BB962C8B-B14F-4D97-AF65-F5344CB8AC3E}">
        <p14:creationId xmlns:p14="http://schemas.microsoft.com/office/powerpoint/2010/main" val="3498780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a:extLst>
            <a:ext uri="{FF2B5EF4-FFF2-40B4-BE49-F238E27FC236}">
              <a16:creationId xmlns:a16="http://schemas.microsoft.com/office/drawing/2014/main" id="{5C13B287-3E2D-13CC-0BA1-193172FA3E1E}"/>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6AA61705-5474-0E95-5731-37AEAC334922}"/>
              </a:ext>
            </a:extLst>
          </p:cNvPr>
          <p:cNvSpPr>
            <a:spLocks noGrp="1"/>
          </p:cNvSpPr>
          <p:nvPr>
            <p:ph type="title"/>
          </p:nvPr>
        </p:nvSpPr>
        <p:spPr>
          <a:xfrm>
            <a:off x="696740" y="403210"/>
            <a:ext cx="10922000" cy="760567"/>
          </a:xfrm>
        </p:spPr>
        <p:txBody>
          <a:bodyPr vert="horz" lIns="0" tIns="45720" rIns="91440" bIns="45720" rtlCol="0" anchor="ctr" anchorCtr="0">
            <a:noAutofit/>
          </a:bodyPr>
          <a:lstStyle/>
          <a:p>
            <a:r>
              <a:rPr lang="en-US" dirty="0"/>
              <a:t>Responding to disengaged and disruptive </a:t>
            </a:r>
            <a:r>
              <a:rPr lang="en-US" dirty="0" err="1"/>
              <a:t>behaviour</a:t>
            </a:r>
            <a:r>
              <a:rPr lang="en-US" dirty="0"/>
              <a:t> </a:t>
            </a:r>
          </a:p>
        </p:txBody>
      </p:sp>
      <p:sp>
        <p:nvSpPr>
          <p:cNvPr id="7" name="TextBox 6">
            <a:extLst>
              <a:ext uri="{FF2B5EF4-FFF2-40B4-BE49-F238E27FC236}">
                <a16:creationId xmlns:a16="http://schemas.microsoft.com/office/drawing/2014/main" id="{8B9222EB-F25C-FD47-84F0-2E4749A3857B}"/>
              </a:ext>
              <a:ext uri="{C183D7F6-B498-43B3-948B-1728B52AA6E4}">
                <adec:decorative xmlns:adec="http://schemas.microsoft.com/office/drawing/2017/decorative" val="0"/>
              </a:ext>
            </a:extLst>
          </p:cNvPr>
          <p:cNvSpPr txBox="1"/>
          <p:nvPr/>
        </p:nvSpPr>
        <p:spPr>
          <a:xfrm>
            <a:off x="3888621" y="2217547"/>
            <a:ext cx="4402985" cy="730315"/>
          </a:xfrm>
          <a:prstGeom prst="roundRect">
            <a:avLst/>
          </a:prstGeom>
          <a:solidFill>
            <a:schemeClr val="bg1"/>
          </a:solidFill>
          <a:ln w="15875" cap="rnd">
            <a:solidFill>
              <a:srgbClr val="01838F"/>
            </a:solidFill>
          </a:ln>
        </p:spPr>
        <p:txBody>
          <a:bodyPr wrap="square" lIns="91440" tIns="45720" rIns="91440" bIns="108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a:solidFill>
                  <a:schemeClr val="accent2"/>
                </a:solidFill>
                <a:latin typeface="Montserrat" pitchFamily="2" charset="77"/>
              </a:rPr>
              <a:t>Single response</a:t>
            </a:r>
            <a:endParaRPr lang="en-AU" sz="2000">
              <a:solidFill>
                <a:schemeClr val="accent2"/>
              </a:solidFill>
              <a:latin typeface="Montserrat" pitchFamily="2" charset="77"/>
            </a:endParaRPr>
          </a:p>
        </p:txBody>
      </p:sp>
      <p:cxnSp>
        <p:nvCxnSpPr>
          <p:cNvPr id="12" name="Straight Arrow Connector 11" descr="Arrow pointing downwards">
            <a:extLst>
              <a:ext uri="{FF2B5EF4-FFF2-40B4-BE49-F238E27FC236}">
                <a16:creationId xmlns:a16="http://schemas.microsoft.com/office/drawing/2014/main" id="{C4FB9287-C928-BB53-B1C1-F54E8FF0F88D}"/>
              </a:ext>
            </a:extLst>
          </p:cNvPr>
          <p:cNvCxnSpPr>
            <a:cxnSpLocks/>
          </p:cNvCxnSpPr>
          <p:nvPr/>
        </p:nvCxnSpPr>
        <p:spPr>
          <a:xfrm flipV="1">
            <a:off x="6090114" y="2947862"/>
            <a:ext cx="0" cy="855928"/>
          </a:xfrm>
          <a:prstGeom prst="straightConnector1">
            <a:avLst/>
          </a:prstGeom>
          <a:ln w="15875" cap="flat">
            <a:solidFill>
              <a:srgbClr val="01838F"/>
            </a:solidFill>
            <a:miter lim="800000"/>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4745F0F-36EF-0EEE-F3B2-00B3310BD522}"/>
              </a:ext>
              <a:ext uri="{C183D7F6-B498-43B3-948B-1728B52AA6E4}">
                <adec:decorative xmlns:adec="http://schemas.microsoft.com/office/drawing/2017/decorative" val="0"/>
              </a:ext>
            </a:extLst>
          </p:cNvPr>
          <p:cNvSpPr txBox="1"/>
          <p:nvPr/>
        </p:nvSpPr>
        <p:spPr>
          <a:xfrm>
            <a:off x="3888621" y="3803790"/>
            <a:ext cx="4402985" cy="730315"/>
          </a:xfrm>
          <a:prstGeom prst="roundRect">
            <a:avLst/>
          </a:prstGeom>
          <a:solidFill>
            <a:schemeClr val="bg1"/>
          </a:solidFill>
          <a:ln w="15875" cap="rnd">
            <a:solidFill>
              <a:srgbClr val="01838F"/>
            </a:solidFill>
          </a:ln>
        </p:spPr>
        <p:txBody>
          <a:bodyPr wrap="square" lIns="91440" tIns="45720" rIns="91440" bIns="108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a:solidFill>
                  <a:schemeClr val="accent2"/>
                </a:solidFill>
                <a:latin typeface="Montserrat" pitchFamily="2" charset="77"/>
              </a:rPr>
              <a:t>Combination of responses</a:t>
            </a:r>
            <a:endParaRPr lang="en-AU" sz="2000">
              <a:solidFill>
                <a:schemeClr val="accent2"/>
              </a:solidFill>
              <a:latin typeface="Montserrat" pitchFamily="2" charset="77"/>
            </a:endParaRPr>
          </a:p>
        </p:txBody>
      </p:sp>
      <p:cxnSp>
        <p:nvCxnSpPr>
          <p:cNvPr id="8" name="Straight Arrow Connector 7" descr="Arrow pointing downwards">
            <a:extLst>
              <a:ext uri="{FF2B5EF4-FFF2-40B4-BE49-F238E27FC236}">
                <a16:creationId xmlns:a16="http://schemas.microsoft.com/office/drawing/2014/main" id="{BC368450-DA28-DF8A-0974-3F8FF99A94E3}"/>
              </a:ext>
            </a:extLst>
          </p:cNvPr>
          <p:cNvCxnSpPr>
            <a:cxnSpLocks/>
            <a:stCxn id="2" idx="0"/>
            <a:endCxn id="3" idx="2"/>
          </p:cNvCxnSpPr>
          <p:nvPr/>
        </p:nvCxnSpPr>
        <p:spPr>
          <a:xfrm flipV="1">
            <a:off x="6090114" y="4534105"/>
            <a:ext cx="0" cy="855928"/>
          </a:xfrm>
          <a:prstGeom prst="straightConnector1">
            <a:avLst/>
          </a:prstGeom>
          <a:ln w="15875" cap="flat">
            <a:solidFill>
              <a:srgbClr val="01838F"/>
            </a:solidFill>
            <a:miter lim="800000"/>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D9E20E-758A-7475-E180-78075534702E}"/>
              </a:ext>
              <a:ext uri="{C183D7F6-B498-43B3-948B-1728B52AA6E4}">
                <adec:decorative xmlns:adec="http://schemas.microsoft.com/office/drawing/2017/decorative" val="0"/>
              </a:ext>
            </a:extLst>
          </p:cNvPr>
          <p:cNvSpPr txBox="1"/>
          <p:nvPr/>
        </p:nvSpPr>
        <p:spPr>
          <a:xfrm>
            <a:off x="3888621" y="5390033"/>
            <a:ext cx="4402985" cy="730315"/>
          </a:xfrm>
          <a:prstGeom prst="roundRect">
            <a:avLst/>
          </a:prstGeom>
          <a:solidFill>
            <a:schemeClr val="bg1"/>
          </a:solidFill>
          <a:ln w="15875" cap="rnd">
            <a:solidFill>
              <a:srgbClr val="01838F"/>
            </a:solidFill>
          </a:ln>
        </p:spPr>
        <p:txBody>
          <a:bodyPr wrap="square" lIns="91440" tIns="45720" rIns="91440" bIns="108000"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a:solidFill>
                  <a:schemeClr val="accent2"/>
                </a:solidFill>
                <a:latin typeface="Montserrat" pitchFamily="2" charset="77"/>
              </a:rPr>
              <a:t>Escalation of responses</a:t>
            </a:r>
            <a:endParaRPr lang="en-AU" sz="2000">
              <a:solidFill>
                <a:schemeClr val="accent2"/>
              </a:solidFill>
              <a:latin typeface="Montserrat" pitchFamily="2" charset="77"/>
            </a:endParaRPr>
          </a:p>
        </p:txBody>
      </p:sp>
    </p:spTree>
    <p:extLst>
      <p:ext uri="{BB962C8B-B14F-4D97-AF65-F5344CB8AC3E}">
        <p14:creationId xmlns:p14="http://schemas.microsoft.com/office/powerpoint/2010/main" val="3514832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3B287-3E2D-13CC-0BA1-193172FA3E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8D628-C4EA-D035-33DE-704FB85071CA}"/>
              </a:ext>
            </a:extLst>
          </p:cNvPr>
          <p:cNvSpPr>
            <a:spLocks noGrp="1"/>
          </p:cNvSpPr>
          <p:nvPr>
            <p:ph type="title"/>
          </p:nvPr>
        </p:nvSpPr>
        <p:spPr>
          <a:xfrm>
            <a:off x="699830" y="403210"/>
            <a:ext cx="10922000" cy="760567"/>
          </a:xfrm>
        </p:spPr>
        <p:txBody>
          <a:bodyPr vert="horz" lIns="0" tIns="45720" rIns="91440" bIns="45720" rtlCol="0" anchor="ctr" anchorCtr="0">
            <a:noAutofit/>
          </a:bodyPr>
          <a:lstStyle/>
          <a:p>
            <a:r>
              <a:rPr lang="en-US" dirty="0"/>
              <a:t>Responding to disengaged and disruptive </a:t>
            </a:r>
            <a:r>
              <a:rPr lang="en-US" dirty="0" err="1"/>
              <a:t>behaviour</a:t>
            </a:r>
            <a:r>
              <a:rPr lang="en-US" dirty="0"/>
              <a:t> </a:t>
            </a:r>
          </a:p>
        </p:txBody>
      </p:sp>
      <p:sp>
        <p:nvSpPr>
          <p:cNvPr id="4" name="Text Placeholder 2">
            <a:extLst>
              <a:ext uri="{FF2B5EF4-FFF2-40B4-BE49-F238E27FC236}">
                <a16:creationId xmlns:a16="http://schemas.microsoft.com/office/drawing/2014/main" id="{54EFCB31-8E71-5F3E-A009-51AF3AC9FFAA}"/>
              </a:ext>
            </a:extLst>
          </p:cNvPr>
          <p:cNvSpPr txBox="1">
            <a:spLocks/>
          </p:cNvSpPr>
          <p:nvPr/>
        </p:nvSpPr>
        <p:spPr>
          <a:xfrm>
            <a:off x="766762" y="1648750"/>
            <a:ext cx="6434138" cy="2502480"/>
          </a:xfrm>
          <a:prstGeom prst="rect">
            <a:avLst/>
          </a:prstGeom>
          <a:noFill/>
        </p:spPr>
        <p:txBody>
          <a:bodyPr vert="horz" wrap="square" lIns="0" tIns="45720" rIns="91440" bIns="45720" rtlCol="0" anchor="t">
            <a:spAutoFit/>
          </a:bodyPr>
          <a:lstStyle>
            <a:lvl1pPr indent="0">
              <a:lnSpc>
                <a:spcPct val="150000"/>
              </a:lnSpc>
              <a:spcBef>
                <a:spcPts val="300"/>
              </a:spcBef>
              <a:spcAft>
                <a:spcPts val="0"/>
              </a:spcAft>
              <a:buFontTx/>
              <a:buNone/>
              <a:defRPr sz="2000" b="0" i="0" baseline="0">
                <a:solidFill>
                  <a:srgbClr val="002F5E"/>
                </a:solidFill>
                <a:latin typeface="Montserrat"/>
              </a:defRPr>
            </a:lvl1pPr>
            <a:lvl2pPr marL="0" indent="-180000">
              <a:lnSpc>
                <a:spcPct val="100000"/>
              </a:lnSpc>
              <a:spcBef>
                <a:spcPts val="300"/>
              </a:spcBef>
              <a:spcAft>
                <a:spcPts val="400"/>
              </a:spcAft>
              <a:buClr>
                <a:schemeClr val="accent1"/>
              </a:buClr>
              <a:buFont typeface="Arial" panose="020B0604020202020204" pitchFamily="34" charset="0"/>
              <a:buChar char="•"/>
              <a:defRPr b="1" i="0" baseline="0">
                <a:latin typeface="Montserrat Semi Bold" pitchFamily="2" charset="77"/>
              </a:defRPr>
            </a:lvl2pPr>
            <a:lvl3pPr marL="0" indent="-216000">
              <a:lnSpc>
                <a:spcPct val="100000"/>
              </a:lnSpc>
              <a:spcBef>
                <a:spcPts val="300"/>
              </a:spcBef>
              <a:spcAft>
                <a:spcPts val="300"/>
              </a:spcAft>
              <a:buClr>
                <a:schemeClr val="accent1"/>
              </a:buClr>
              <a:buFont typeface="Arial" panose="020B0604020202020204" pitchFamily="34" charset="0"/>
              <a:buChar char="•"/>
              <a:defRPr sz="1600" b="0" i="0" baseline="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baseline="0">
                <a:latin typeface="Montserrat" pitchFamily="2" charset="77"/>
              </a:defRPr>
            </a:lvl4pPr>
            <a:lvl5pPr marL="0" indent="0">
              <a:lnSpc>
                <a:spcPct val="150000"/>
              </a:lnSpc>
              <a:spcBef>
                <a:spcPts val="300"/>
              </a:spcBef>
              <a:spcAft>
                <a:spcPts val="300"/>
              </a:spcAft>
              <a:buClr>
                <a:schemeClr val="accent1"/>
              </a:buClr>
              <a:buSzPct val="100000"/>
              <a:buFont typeface="Courier New" panose="02070309020205020404" pitchFamily="49" charset="0"/>
              <a:buNone/>
              <a:defRPr sz="1200" baseline="0">
                <a:latin typeface="Montserrat Medium"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marR="3400" indent="-457200">
              <a:buFont typeface="+mj-lt"/>
              <a:buAutoNum type="arabicPeriod"/>
            </a:pPr>
            <a:r>
              <a:rPr lang="en-AU">
                <a:solidFill>
                  <a:schemeClr val="tx1"/>
                </a:solidFill>
                <a:latin typeface="Montserrat" pitchFamily="2" charset="77"/>
              </a:rPr>
              <a:t>Monitor all students.</a:t>
            </a:r>
          </a:p>
          <a:p>
            <a:pPr marL="457200" marR="3400" indent="-457200">
              <a:buFont typeface="+mj-lt"/>
              <a:buAutoNum type="arabicPeriod"/>
            </a:pPr>
            <a:r>
              <a:rPr lang="en-AU">
                <a:solidFill>
                  <a:schemeClr val="tx1"/>
                </a:solidFill>
                <a:latin typeface="Montserrat" pitchFamily="2" charset="77"/>
              </a:rPr>
              <a:t>Use a non-verbal correction.</a:t>
            </a:r>
          </a:p>
          <a:p>
            <a:pPr marL="457200" marR="3400" indent="-457200">
              <a:buFont typeface="+mj-lt"/>
              <a:buAutoNum type="arabicPeriod"/>
            </a:pPr>
            <a:r>
              <a:rPr lang="en-US">
                <a:solidFill>
                  <a:schemeClr val="tx1"/>
                </a:solidFill>
                <a:latin typeface="Montserrat" pitchFamily="2" charset="77"/>
              </a:rPr>
              <a:t>Use a verbal correction.</a:t>
            </a:r>
          </a:p>
          <a:p>
            <a:pPr marL="457200" marR="3400" indent="-457200">
              <a:buFont typeface="+mj-lt"/>
              <a:buAutoNum type="arabicPeriod"/>
            </a:pPr>
            <a:r>
              <a:rPr lang="en-AU">
                <a:solidFill>
                  <a:schemeClr val="tx1"/>
                </a:solidFill>
                <a:latin typeface="Montserrat" pitchFamily="2" charset="77"/>
              </a:rPr>
              <a:t>Give a choice.</a:t>
            </a:r>
          </a:p>
          <a:p>
            <a:pPr marL="457200" marR="3400" indent="-457200">
              <a:buFont typeface="+mj-lt"/>
              <a:buAutoNum type="arabicPeriod"/>
            </a:pPr>
            <a:r>
              <a:rPr lang="en-AU">
                <a:solidFill>
                  <a:schemeClr val="tx1"/>
                </a:solidFill>
                <a:latin typeface="Montserrat" pitchFamily="2" charset="77"/>
              </a:rPr>
              <a:t>Implement the consequence.</a:t>
            </a:r>
          </a:p>
        </p:txBody>
      </p:sp>
    </p:spTree>
    <p:extLst>
      <p:ext uri="{BB962C8B-B14F-4D97-AF65-F5344CB8AC3E}">
        <p14:creationId xmlns:p14="http://schemas.microsoft.com/office/powerpoint/2010/main" val="39320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a:extLst>
            <a:ext uri="{FF2B5EF4-FFF2-40B4-BE49-F238E27FC236}">
              <a16:creationId xmlns:a16="http://schemas.microsoft.com/office/drawing/2014/main" id="{14985D69-9585-2D36-CB42-44012591448F}"/>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DE4326E0-C789-B31C-FC12-22B5DC76D772}"/>
              </a:ext>
              <a:ext uri="{C183D7F6-B498-43B3-948B-1728B52AA6E4}">
                <adec:decorative xmlns:adec="http://schemas.microsoft.com/office/drawing/2017/decorative" val="1"/>
              </a:ext>
            </a:extLst>
          </p:cNvPr>
          <p:cNvSpPr/>
          <p:nvPr/>
        </p:nvSpPr>
        <p:spPr>
          <a:xfrm>
            <a:off x="646289" y="1244184"/>
            <a:ext cx="2904156" cy="445181"/>
          </a:xfrm>
          <a:custGeom>
            <a:avLst/>
            <a:gdLst>
              <a:gd name="connsiteX0" fmla="*/ 102022 w 2904156"/>
              <a:gd name="connsiteY0" fmla="*/ 0 h 445181"/>
              <a:gd name="connsiteX1" fmla="*/ 2802134 w 2904156"/>
              <a:gd name="connsiteY1" fmla="*/ 0 h 445181"/>
              <a:gd name="connsiteX2" fmla="*/ 2904156 w 2904156"/>
              <a:gd name="connsiteY2" fmla="*/ 102022 h 445181"/>
              <a:gd name="connsiteX3" fmla="*/ 2904156 w 2904156"/>
              <a:gd name="connsiteY3" fmla="*/ 230030 h 445181"/>
              <a:gd name="connsiteX4" fmla="*/ 2904156 w 2904156"/>
              <a:gd name="connsiteY4" fmla="*/ 331193 h 445181"/>
              <a:gd name="connsiteX5" fmla="*/ 2904156 w 2904156"/>
              <a:gd name="connsiteY5" fmla="*/ 445181 h 445181"/>
              <a:gd name="connsiteX6" fmla="*/ 0 w 2904156"/>
              <a:gd name="connsiteY6" fmla="*/ 445181 h 445181"/>
              <a:gd name="connsiteX7" fmla="*/ 0 w 2904156"/>
              <a:gd name="connsiteY7" fmla="*/ 331193 h 445181"/>
              <a:gd name="connsiteX8" fmla="*/ 0 w 2904156"/>
              <a:gd name="connsiteY8" fmla="*/ 230030 h 445181"/>
              <a:gd name="connsiteX9" fmla="*/ 0 w 2904156"/>
              <a:gd name="connsiteY9" fmla="*/ 102022 h 445181"/>
              <a:gd name="connsiteX10" fmla="*/ 102022 w 2904156"/>
              <a:gd name="connsiteY10" fmla="*/ 0 h 44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4156" h="445181">
                <a:moveTo>
                  <a:pt x="102022" y="0"/>
                </a:moveTo>
                <a:lnTo>
                  <a:pt x="2802134" y="0"/>
                </a:lnTo>
                <a:cubicBezTo>
                  <a:pt x="2858479" y="0"/>
                  <a:pt x="2904156" y="45677"/>
                  <a:pt x="2904156" y="102022"/>
                </a:cubicBezTo>
                <a:lnTo>
                  <a:pt x="2904156" y="230030"/>
                </a:lnTo>
                <a:lnTo>
                  <a:pt x="2904156" y="331193"/>
                </a:lnTo>
                <a:lnTo>
                  <a:pt x="2904156" y="445181"/>
                </a:lnTo>
                <a:lnTo>
                  <a:pt x="0" y="445181"/>
                </a:lnTo>
                <a:lnTo>
                  <a:pt x="0" y="331193"/>
                </a:lnTo>
                <a:lnTo>
                  <a:pt x="0" y="230030"/>
                </a:lnTo>
                <a:lnTo>
                  <a:pt x="0" y="102022"/>
                </a:lnTo>
                <a:cubicBezTo>
                  <a:pt x="0" y="45677"/>
                  <a:pt x="45677" y="0"/>
                  <a:pt x="102022" y="0"/>
                </a:cubicBezTo>
                <a:close/>
              </a:path>
            </a:pathLst>
          </a:custGeom>
          <a:ln>
            <a:solidFill>
              <a:srgbClr val="01838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4" name="Freeform: Shape 23">
            <a:extLst>
              <a:ext uri="{FF2B5EF4-FFF2-40B4-BE49-F238E27FC236}">
                <a16:creationId xmlns:a16="http://schemas.microsoft.com/office/drawing/2014/main" id="{B96B27BA-CB74-CD8C-65FC-CC10456884DC}"/>
              </a:ext>
              <a:ext uri="{C183D7F6-B498-43B3-948B-1728B52AA6E4}">
                <adec:decorative xmlns:adec="http://schemas.microsoft.com/office/drawing/2017/decorative" val="1"/>
              </a:ext>
            </a:extLst>
          </p:cNvPr>
          <p:cNvSpPr/>
          <p:nvPr/>
        </p:nvSpPr>
        <p:spPr>
          <a:xfrm>
            <a:off x="8655597" y="1244184"/>
            <a:ext cx="2963122" cy="433215"/>
          </a:xfrm>
          <a:custGeom>
            <a:avLst/>
            <a:gdLst>
              <a:gd name="connsiteX0" fmla="*/ 72207 w 2963122"/>
              <a:gd name="connsiteY0" fmla="*/ 0 h 433215"/>
              <a:gd name="connsiteX1" fmla="*/ 2890918 w 2963122"/>
              <a:gd name="connsiteY1" fmla="*/ 0 h 433215"/>
              <a:gd name="connsiteX2" fmla="*/ 2963122 w 2963122"/>
              <a:gd name="connsiteY2" fmla="*/ 72204 h 433215"/>
              <a:gd name="connsiteX3" fmla="*/ 2963122 w 2963122"/>
              <a:gd name="connsiteY3" fmla="*/ 361011 h 433215"/>
              <a:gd name="connsiteX4" fmla="*/ 2963121 w 2963122"/>
              <a:gd name="connsiteY4" fmla="*/ 361014 h 433215"/>
              <a:gd name="connsiteX5" fmla="*/ 2963121 w 2963122"/>
              <a:gd name="connsiteY5" fmla="*/ 433213 h 433215"/>
              <a:gd name="connsiteX6" fmla="*/ 2890928 w 2963122"/>
              <a:gd name="connsiteY6" fmla="*/ 433213 h 433215"/>
              <a:gd name="connsiteX7" fmla="*/ 2890918 w 2963122"/>
              <a:gd name="connsiteY7" fmla="*/ 433215 h 433215"/>
              <a:gd name="connsiteX8" fmla="*/ 72207 w 2963122"/>
              <a:gd name="connsiteY8" fmla="*/ 433215 h 433215"/>
              <a:gd name="connsiteX9" fmla="*/ 72197 w 2963122"/>
              <a:gd name="connsiteY9" fmla="*/ 433213 h 433215"/>
              <a:gd name="connsiteX10" fmla="*/ 0 w 2963122"/>
              <a:gd name="connsiteY10" fmla="*/ 433213 h 433215"/>
              <a:gd name="connsiteX11" fmla="*/ 0 w 2963122"/>
              <a:gd name="connsiteY11" fmla="*/ 265660 h 433215"/>
              <a:gd name="connsiteX12" fmla="*/ 3 w 2963122"/>
              <a:gd name="connsiteY12" fmla="*/ 265660 h 433215"/>
              <a:gd name="connsiteX13" fmla="*/ 3 w 2963122"/>
              <a:gd name="connsiteY13" fmla="*/ 72204 h 433215"/>
              <a:gd name="connsiteX14" fmla="*/ 72207 w 2963122"/>
              <a:gd name="connsiteY14" fmla="*/ 0 h 43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3122" h="433215">
                <a:moveTo>
                  <a:pt x="72207" y="0"/>
                </a:moveTo>
                <a:lnTo>
                  <a:pt x="2890918" y="0"/>
                </a:lnTo>
                <a:cubicBezTo>
                  <a:pt x="2930795" y="0"/>
                  <a:pt x="2963122" y="32327"/>
                  <a:pt x="2963122" y="72204"/>
                </a:cubicBezTo>
                <a:lnTo>
                  <a:pt x="2963122" y="361011"/>
                </a:lnTo>
                <a:lnTo>
                  <a:pt x="2963121" y="361014"/>
                </a:lnTo>
                <a:lnTo>
                  <a:pt x="2963121" y="433213"/>
                </a:lnTo>
                <a:lnTo>
                  <a:pt x="2890928" y="433213"/>
                </a:lnTo>
                <a:lnTo>
                  <a:pt x="2890918" y="433215"/>
                </a:lnTo>
                <a:lnTo>
                  <a:pt x="72207" y="433215"/>
                </a:lnTo>
                <a:lnTo>
                  <a:pt x="72197" y="433213"/>
                </a:lnTo>
                <a:lnTo>
                  <a:pt x="0" y="433213"/>
                </a:lnTo>
                <a:lnTo>
                  <a:pt x="0" y="265660"/>
                </a:lnTo>
                <a:lnTo>
                  <a:pt x="3" y="265660"/>
                </a:lnTo>
                <a:lnTo>
                  <a:pt x="3" y="72204"/>
                </a:lnTo>
                <a:cubicBezTo>
                  <a:pt x="3" y="32327"/>
                  <a:pt x="32330" y="0"/>
                  <a:pt x="72207" y="0"/>
                </a:cubicBezTo>
                <a:close/>
              </a:path>
            </a:pathLst>
          </a:custGeom>
          <a:ln>
            <a:solidFill>
              <a:srgbClr val="01838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2" name="Freeform: Shape 21">
            <a:extLst>
              <a:ext uri="{FF2B5EF4-FFF2-40B4-BE49-F238E27FC236}">
                <a16:creationId xmlns:a16="http://schemas.microsoft.com/office/drawing/2014/main" id="{5D50B7E0-6232-1100-18E3-384BC2575BAD}"/>
              </a:ext>
              <a:ext uri="{C183D7F6-B498-43B3-948B-1728B52AA6E4}">
                <adec:decorative xmlns:adec="http://schemas.microsoft.com/office/drawing/2017/decorative" val="1"/>
              </a:ext>
            </a:extLst>
          </p:cNvPr>
          <p:cNvSpPr/>
          <p:nvPr/>
        </p:nvSpPr>
        <p:spPr>
          <a:xfrm>
            <a:off x="3803286" y="1244184"/>
            <a:ext cx="4585428" cy="433215"/>
          </a:xfrm>
          <a:custGeom>
            <a:avLst/>
            <a:gdLst>
              <a:gd name="connsiteX0" fmla="*/ 72204 w 4585428"/>
              <a:gd name="connsiteY0" fmla="*/ 0 h 433215"/>
              <a:gd name="connsiteX1" fmla="*/ 4513224 w 4585428"/>
              <a:gd name="connsiteY1" fmla="*/ 0 h 433215"/>
              <a:gd name="connsiteX2" fmla="*/ 4585428 w 4585428"/>
              <a:gd name="connsiteY2" fmla="*/ 72204 h 433215"/>
              <a:gd name="connsiteX3" fmla="*/ 4585428 w 4585428"/>
              <a:gd name="connsiteY3" fmla="*/ 213313 h 433215"/>
              <a:gd name="connsiteX4" fmla="*/ 4585428 w 4585428"/>
              <a:gd name="connsiteY4" fmla="*/ 361011 h 433215"/>
              <a:gd name="connsiteX5" fmla="*/ 4585428 w 4585428"/>
              <a:gd name="connsiteY5" fmla="*/ 433213 h 433215"/>
              <a:gd name="connsiteX6" fmla="*/ 4513234 w 4585428"/>
              <a:gd name="connsiteY6" fmla="*/ 433213 h 433215"/>
              <a:gd name="connsiteX7" fmla="*/ 4513224 w 4585428"/>
              <a:gd name="connsiteY7" fmla="*/ 433215 h 433215"/>
              <a:gd name="connsiteX8" fmla="*/ 72204 w 4585428"/>
              <a:gd name="connsiteY8" fmla="*/ 433215 h 433215"/>
              <a:gd name="connsiteX9" fmla="*/ 72194 w 4585428"/>
              <a:gd name="connsiteY9" fmla="*/ 433213 h 433215"/>
              <a:gd name="connsiteX10" fmla="*/ 0 w 4585428"/>
              <a:gd name="connsiteY10" fmla="*/ 433213 h 433215"/>
              <a:gd name="connsiteX11" fmla="*/ 0 w 4585428"/>
              <a:gd name="connsiteY11" fmla="*/ 361011 h 433215"/>
              <a:gd name="connsiteX12" fmla="*/ 0 w 4585428"/>
              <a:gd name="connsiteY12" fmla="*/ 213313 h 433215"/>
              <a:gd name="connsiteX13" fmla="*/ 0 w 4585428"/>
              <a:gd name="connsiteY13" fmla="*/ 72204 h 433215"/>
              <a:gd name="connsiteX14" fmla="*/ 72204 w 4585428"/>
              <a:gd name="connsiteY14" fmla="*/ 0 h 43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85428" h="433215">
                <a:moveTo>
                  <a:pt x="72204" y="0"/>
                </a:moveTo>
                <a:lnTo>
                  <a:pt x="4513224" y="0"/>
                </a:lnTo>
                <a:cubicBezTo>
                  <a:pt x="4553101" y="0"/>
                  <a:pt x="4585428" y="32327"/>
                  <a:pt x="4585428" y="72204"/>
                </a:cubicBezTo>
                <a:lnTo>
                  <a:pt x="4585428" y="213313"/>
                </a:lnTo>
                <a:lnTo>
                  <a:pt x="4585428" y="361011"/>
                </a:lnTo>
                <a:lnTo>
                  <a:pt x="4585428" y="433213"/>
                </a:lnTo>
                <a:lnTo>
                  <a:pt x="4513234" y="433213"/>
                </a:lnTo>
                <a:lnTo>
                  <a:pt x="4513224" y="433215"/>
                </a:lnTo>
                <a:lnTo>
                  <a:pt x="72204" y="433215"/>
                </a:lnTo>
                <a:lnTo>
                  <a:pt x="72194" y="433213"/>
                </a:lnTo>
                <a:lnTo>
                  <a:pt x="0" y="433213"/>
                </a:lnTo>
                <a:lnTo>
                  <a:pt x="0" y="361011"/>
                </a:lnTo>
                <a:lnTo>
                  <a:pt x="0" y="213313"/>
                </a:lnTo>
                <a:lnTo>
                  <a:pt x="0" y="72204"/>
                </a:lnTo>
                <a:cubicBezTo>
                  <a:pt x="0" y="32327"/>
                  <a:pt x="32327" y="0"/>
                  <a:pt x="72204" y="0"/>
                </a:cubicBezTo>
                <a:close/>
              </a:path>
            </a:pathLst>
          </a:custGeom>
          <a:ln>
            <a:solidFill>
              <a:srgbClr val="01838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6" name="Title 15">
            <a:extLst>
              <a:ext uri="{FF2B5EF4-FFF2-40B4-BE49-F238E27FC236}">
                <a16:creationId xmlns:a16="http://schemas.microsoft.com/office/drawing/2014/main" id="{D54A4300-1564-8ED4-5EC5-20A55D01C4A9}"/>
              </a:ext>
            </a:extLst>
          </p:cNvPr>
          <p:cNvSpPr>
            <a:spLocks noGrp="1"/>
          </p:cNvSpPr>
          <p:nvPr>
            <p:ph type="title"/>
          </p:nvPr>
        </p:nvSpPr>
        <p:spPr>
          <a:xfrm>
            <a:off x="536232" y="403225"/>
            <a:ext cx="10922000" cy="760413"/>
          </a:xfrm>
          <a:noFill/>
        </p:spPr>
        <p:txBody>
          <a:bodyPr/>
          <a:lstStyle/>
          <a:p>
            <a:r>
              <a:rPr lang="en-AU" dirty="0"/>
              <a:t>Classroom management</a:t>
            </a:r>
          </a:p>
        </p:txBody>
      </p:sp>
      <p:sp>
        <p:nvSpPr>
          <p:cNvPr id="15" name="TextBox 14">
            <a:extLst>
              <a:ext uri="{FF2B5EF4-FFF2-40B4-BE49-F238E27FC236}">
                <a16:creationId xmlns:a16="http://schemas.microsoft.com/office/drawing/2014/main" id="{FCC120DF-CA3F-342D-16B4-CDF5CAA920F3}"/>
              </a:ext>
            </a:extLst>
          </p:cNvPr>
          <p:cNvSpPr txBox="1"/>
          <p:nvPr/>
        </p:nvSpPr>
        <p:spPr>
          <a:xfrm>
            <a:off x="733768" y="1161496"/>
            <a:ext cx="1832704" cy="598589"/>
          </a:xfrm>
          <a:prstGeom prst="rect">
            <a:avLst/>
          </a:prstGeom>
          <a:noFill/>
          <a:ln>
            <a:noFill/>
          </a:ln>
        </p:spPr>
        <p:txBody>
          <a:bodyPr wrap="square" tIns="144000" bIns="144000" anchor="ctr" anchorCtr="0">
            <a:spAutoFit/>
          </a:bodyPr>
          <a:lstStyle/>
          <a:p>
            <a:pPr>
              <a:spcAft>
                <a:spcPts val="1800"/>
              </a:spcAft>
            </a:pPr>
            <a:r>
              <a:rPr lang="en-US" sz="2000">
                <a:solidFill>
                  <a:schemeClr val="bg1"/>
                </a:solidFill>
                <a:latin typeface="Montserrat SemiBold" panose="00000700000000000000" pitchFamily="2" charset="0"/>
              </a:rPr>
              <a:t>Approaches</a:t>
            </a:r>
          </a:p>
        </p:txBody>
      </p:sp>
      <p:sp>
        <p:nvSpPr>
          <p:cNvPr id="7" name="TextBox 6">
            <a:extLst>
              <a:ext uri="{FF2B5EF4-FFF2-40B4-BE49-F238E27FC236}">
                <a16:creationId xmlns:a16="http://schemas.microsoft.com/office/drawing/2014/main" id="{4C089A6C-87A8-3F73-1198-5DA375A0FDBE}"/>
              </a:ext>
            </a:extLst>
          </p:cNvPr>
          <p:cNvSpPr txBox="1"/>
          <p:nvPr/>
        </p:nvSpPr>
        <p:spPr>
          <a:xfrm>
            <a:off x="646289" y="1677399"/>
            <a:ext cx="2904156" cy="2743529"/>
          </a:xfrm>
          <a:custGeom>
            <a:avLst/>
            <a:gdLst>
              <a:gd name="connsiteX0" fmla="*/ 0 w 2904156"/>
              <a:gd name="connsiteY0" fmla="*/ 0 h 2743529"/>
              <a:gd name="connsiteX1" fmla="*/ 100468 w 2904156"/>
              <a:gd name="connsiteY1" fmla="*/ 0 h 2743529"/>
              <a:gd name="connsiteX2" fmla="*/ 2803688 w 2904156"/>
              <a:gd name="connsiteY2" fmla="*/ 0 h 2743529"/>
              <a:gd name="connsiteX3" fmla="*/ 2904156 w 2904156"/>
              <a:gd name="connsiteY3" fmla="*/ 0 h 2743529"/>
              <a:gd name="connsiteX4" fmla="*/ 2904156 w 2904156"/>
              <a:gd name="connsiteY4" fmla="*/ 100468 h 2743529"/>
              <a:gd name="connsiteX5" fmla="*/ 2904156 w 2904156"/>
              <a:gd name="connsiteY5" fmla="*/ 567811 h 2743529"/>
              <a:gd name="connsiteX6" fmla="*/ 2904156 w 2904156"/>
              <a:gd name="connsiteY6" fmla="*/ 2643061 h 2743529"/>
              <a:gd name="connsiteX7" fmla="*/ 2803688 w 2904156"/>
              <a:gd name="connsiteY7" fmla="*/ 2743529 h 2743529"/>
              <a:gd name="connsiteX8" fmla="*/ 100468 w 2904156"/>
              <a:gd name="connsiteY8" fmla="*/ 2743529 h 2743529"/>
              <a:gd name="connsiteX9" fmla="*/ 0 w 2904156"/>
              <a:gd name="connsiteY9" fmla="*/ 2643061 h 2743529"/>
              <a:gd name="connsiteX10" fmla="*/ 0 w 2904156"/>
              <a:gd name="connsiteY10" fmla="*/ 567811 h 2743529"/>
              <a:gd name="connsiteX11" fmla="*/ 0 w 2904156"/>
              <a:gd name="connsiteY11" fmla="*/ 100468 h 274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4156" h="2743529">
                <a:moveTo>
                  <a:pt x="0" y="0"/>
                </a:moveTo>
                <a:lnTo>
                  <a:pt x="100468" y="0"/>
                </a:lnTo>
                <a:lnTo>
                  <a:pt x="2803688" y="0"/>
                </a:lnTo>
                <a:lnTo>
                  <a:pt x="2904156" y="0"/>
                </a:lnTo>
                <a:lnTo>
                  <a:pt x="2904156" y="100468"/>
                </a:lnTo>
                <a:lnTo>
                  <a:pt x="2904156" y="567811"/>
                </a:lnTo>
                <a:lnTo>
                  <a:pt x="2904156" y="2643061"/>
                </a:lnTo>
                <a:cubicBezTo>
                  <a:pt x="2904156" y="2698548"/>
                  <a:pt x="2859175" y="2743529"/>
                  <a:pt x="2803688" y="2743529"/>
                </a:cubicBezTo>
                <a:lnTo>
                  <a:pt x="100468" y="2743529"/>
                </a:lnTo>
                <a:cubicBezTo>
                  <a:pt x="44981" y="2743529"/>
                  <a:pt x="0" y="2698548"/>
                  <a:pt x="0" y="2643061"/>
                </a:cubicBezTo>
                <a:lnTo>
                  <a:pt x="0" y="567811"/>
                </a:lnTo>
                <a:lnTo>
                  <a:pt x="0" y="100468"/>
                </a:lnTo>
                <a:close/>
              </a:path>
            </a:pathLst>
          </a:custGeom>
          <a:solidFill>
            <a:schemeClr val="bg1"/>
          </a:solidFill>
          <a:ln>
            <a:solidFill>
              <a:schemeClr val="accent1"/>
            </a:solidFill>
          </a:ln>
        </p:spPr>
        <p:txBody>
          <a:bodyPr wrap="square" lIns="180000" tIns="180000" bIns="108000">
            <a:noAutofit/>
          </a:bodyPr>
          <a:lstStyle>
            <a:defPPr>
              <a:defRPr lang="en-US"/>
            </a:defPPr>
            <a:lvl1pPr>
              <a:spcAft>
                <a:spcPts val="1200"/>
              </a:spcAft>
              <a:defRPr>
                <a:solidFill>
                  <a:schemeClr val="accent6"/>
                </a:solidFill>
              </a:defRPr>
            </a:lvl1pPr>
          </a:lstStyle>
          <a:p>
            <a:r>
              <a:rPr lang="en-US"/>
              <a:t>Positive Teacher–Student Relationships</a:t>
            </a:r>
          </a:p>
          <a:p>
            <a:r>
              <a:rPr lang="en-US"/>
              <a:t>High Expectations for Student </a:t>
            </a:r>
            <a:r>
              <a:rPr lang="en-US" err="1"/>
              <a:t>Behaviour</a:t>
            </a:r>
            <a:endParaRPr lang="en-US"/>
          </a:p>
          <a:p>
            <a:r>
              <a:rPr lang="en-US"/>
              <a:t>Teaching Routines</a:t>
            </a:r>
          </a:p>
          <a:p>
            <a:r>
              <a:rPr lang="en-US"/>
              <a:t>Establishing and Maintaining Rules</a:t>
            </a:r>
          </a:p>
        </p:txBody>
      </p:sp>
      <p:sp>
        <p:nvSpPr>
          <p:cNvPr id="14" name="TextBox 13">
            <a:extLst>
              <a:ext uri="{FF2B5EF4-FFF2-40B4-BE49-F238E27FC236}">
                <a16:creationId xmlns:a16="http://schemas.microsoft.com/office/drawing/2014/main" id="{85629450-3D52-BEEC-664A-0B2F2087ED36}"/>
              </a:ext>
            </a:extLst>
          </p:cNvPr>
          <p:cNvSpPr txBox="1"/>
          <p:nvPr/>
        </p:nvSpPr>
        <p:spPr>
          <a:xfrm>
            <a:off x="3853914" y="1160170"/>
            <a:ext cx="1484291" cy="449729"/>
          </a:xfrm>
          <a:prstGeom prst="rect">
            <a:avLst/>
          </a:prstGeom>
          <a:noFill/>
          <a:ln>
            <a:noFill/>
          </a:ln>
        </p:spPr>
        <p:txBody>
          <a:bodyPr wrap="square" tIns="144000" bIns="144000">
            <a:spAutoFit/>
          </a:bodyPr>
          <a:lstStyle/>
          <a:p>
            <a:pPr>
              <a:spcAft>
                <a:spcPts val="1800"/>
              </a:spcAft>
            </a:pPr>
            <a:r>
              <a:rPr lang="en-US" sz="2000">
                <a:solidFill>
                  <a:schemeClr val="bg1"/>
                </a:solidFill>
                <a:latin typeface="Montserrat SemiBold" panose="00000700000000000000" pitchFamily="2" charset="0"/>
              </a:rPr>
              <a:t>Practices</a:t>
            </a:r>
          </a:p>
        </p:txBody>
      </p:sp>
      <p:sp>
        <p:nvSpPr>
          <p:cNvPr id="18" name="TextBox 17">
            <a:extLst>
              <a:ext uri="{FF2B5EF4-FFF2-40B4-BE49-F238E27FC236}">
                <a16:creationId xmlns:a16="http://schemas.microsoft.com/office/drawing/2014/main" id="{D78D21B4-557D-BAB5-71C5-71C9EC489119}"/>
              </a:ext>
            </a:extLst>
          </p:cNvPr>
          <p:cNvSpPr txBox="1"/>
          <p:nvPr/>
        </p:nvSpPr>
        <p:spPr>
          <a:xfrm>
            <a:off x="3801753" y="1677398"/>
            <a:ext cx="4586961" cy="4782662"/>
          </a:xfrm>
          <a:custGeom>
            <a:avLst/>
            <a:gdLst>
              <a:gd name="connsiteX0" fmla="*/ 0 w 4586961"/>
              <a:gd name="connsiteY0" fmla="*/ 0 h 4782662"/>
              <a:gd name="connsiteX1" fmla="*/ 107291 w 4586961"/>
              <a:gd name="connsiteY1" fmla="*/ 0 h 4782662"/>
              <a:gd name="connsiteX2" fmla="*/ 4479672 w 4586961"/>
              <a:gd name="connsiteY2" fmla="*/ 0 h 4782662"/>
              <a:gd name="connsiteX3" fmla="*/ 4585427 w 4586961"/>
              <a:gd name="connsiteY3" fmla="*/ 0 h 4782662"/>
              <a:gd name="connsiteX4" fmla="*/ 4585427 w 4586961"/>
              <a:gd name="connsiteY4" fmla="*/ 99691 h 4782662"/>
              <a:gd name="connsiteX5" fmla="*/ 4586961 w 4586961"/>
              <a:gd name="connsiteY5" fmla="*/ 107289 h 4782662"/>
              <a:gd name="connsiteX6" fmla="*/ 4586961 w 4586961"/>
              <a:gd name="connsiteY6" fmla="*/ 4675373 h 4782662"/>
              <a:gd name="connsiteX7" fmla="*/ 4479672 w 4586961"/>
              <a:gd name="connsiteY7" fmla="*/ 4782662 h 4782662"/>
              <a:gd name="connsiteX8" fmla="*/ 107291 w 4586961"/>
              <a:gd name="connsiteY8" fmla="*/ 4782662 h 4782662"/>
              <a:gd name="connsiteX9" fmla="*/ 2 w 4586961"/>
              <a:gd name="connsiteY9" fmla="*/ 4675373 h 4782662"/>
              <a:gd name="connsiteX10" fmla="*/ 2 w 4586961"/>
              <a:gd name="connsiteY10" fmla="*/ 567811 h 4782662"/>
              <a:gd name="connsiteX11" fmla="*/ 0 w 4586961"/>
              <a:gd name="connsiteY11" fmla="*/ 567811 h 478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6961" h="4782662">
                <a:moveTo>
                  <a:pt x="0" y="0"/>
                </a:moveTo>
                <a:lnTo>
                  <a:pt x="107291" y="0"/>
                </a:lnTo>
                <a:lnTo>
                  <a:pt x="4479672" y="0"/>
                </a:lnTo>
                <a:lnTo>
                  <a:pt x="4585427" y="0"/>
                </a:lnTo>
                <a:lnTo>
                  <a:pt x="4585427" y="99691"/>
                </a:lnTo>
                <a:lnTo>
                  <a:pt x="4586961" y="107289"/>
                </a:lnTo>
                <a:lnTo>
                  <a:pt x="4586961" y="4675373"/>
                </a:lnTo>
                <a:cubicBezTo>
                  <a:pt x="4586961" y="4734627"/>
                  <a:pt x="4538926" y="4782662"/>
                  <a:pt x="4479672" y="4782662"/>
                </a:cubicBezTo>
                <a:lnTo>
                  <a:pt x="107291" y="4782662"/>
                </a:lnTo>
                <a:cubicBezTo>
                  <a:pt x="48037" y="4782662"/>
                  <a:pt x="2" y="4734627"/>
                  <a:pt x="2" y="4675373"/>
                </a:cubicBezTo>
                <a:lnTo>
                  <a:pt x="2" y="567811"/>
                </a:lnTo>
                <a:lnTo>
                  <a:pt x="0" y="567811"/>
                </a:lnTo>
                <a:close/>
              </a:path>
            </a:pathLst>
          </a:custGeom>
          <a:solidFill>
            <a:schemeClr val="bg1"/>
          </a:solidFill>
          <a:ln>
            <a:solidFill>
              <a:schemeClr val="accent1"/>
            </a:solidFill>
          </a:ln>
        </p:spPr>
        <p:txBody>
          <a:bodyPr wrap="square" lIns="144000" tIns="180000" bIns="108000">
            <a:noAutofit/>
          </a:bodyPr>
          <a:lstStyle>
            <a:defPPr>
              <a:defRPr lang="en-US"/>
            </a:defPPr>
            <a:lvl1pPr>
              <a:spcAft>
                <a:spcPts val="1200"/>
              </a:spcAft>
              <a:defRPr>
                <a:solidFill>
                  <a:schemeClr val="accent6"/>
                </a:solidFill>
              </a:defRPr>
            </a:lvl1pPr>
          </a:lstStyle>
          <a:p>
            <a:r>
              <a:rPr lang="en-US"/>
              <a:t>Planning for Classroom Management</a:t>
            </a:r>
          </a:p>
          <a:p>
            <a:r>
              <a:rPr lang="en-US"/>
              <a:t>Building Connections With All Students</a:t>
            </a:r>
          </a:p>
          <a:p>
            <a:r>
              <a:rPr lang="en-US"/>
              <a:t>Gaining All Students’ Attention</a:t>
            </a:r>
          </a:p>
          <a:p>
            <a:r>
              <a:rPr lang="en-US"/>
              <a:t>Students Gaining Teacher Attention</a:t>
            </a:r>
          </a:p>
          <a:p>
            <a:r>
              <a:rPr lang="en-US"/>
              <a:t>Entrance Routine</a:t>
            </a:r>
          </a:p>
          <a:p>
            <a:r>
              <a:rPr lang="en-US"/>
              <a:t>Setting </a:t>
            </a:r>
            <a:r>
              <a:rPr lang="en-US" err="1"/>
              <a:t>Behaviour</a:t>
            </a:r>
            <a:r>
              <a:rPr lang="en-US"/>
              <a:t> Expectations for Completing Learning Tasks</a:t>
            </a:r>
          </a:p>
          <a:p>
            <a:r>
              <a:rPr lang="en-US"/>
              <a:t>Exit Routine</a:t>
            </a:r>
          </a:p>
          <a:p>
            <a:r>
              <a:rPr lang="en-US"/>
              <a:t>Students Moving Through the School</a:t>
            </a:r>
          </a:p>
          <a:p>
            <a:r>
              <a:rPr lang="en-US"/>
              <a:t>Responding to Disengaged and Disruptive </a:t>
            </a:r>
            <a:r>
              <a:rPr lang="en-US" err="1"/>
              <a:t>Behaviour</a:t>
            </a:r>
            <a:endParaRPr lang="en-US"/>
          </a:p>
        </p:txBody>
      </p:sp>
      <p:sp>
        <p:nvSpPr>
          <p:cNvPr id="10" name="TextBox 9">
            <a:extLst>
              <a:ext uri="{FF2B5EF4-FFF2-40B4-BE49-F238E27FC236}">
                <a16:creationId xmlns:a16="http://schemas.microsoft.com/office/drawing/2014/main" id="{35CE5764-995B-AAF3-773A-6D17D0069987}"/>
              </a:ext>
            </a:extLst>
          </p:cNvPr>
          <p:cNvSpPr txBox="1"/>
          <p:nvPr/>
        </p:nvSpPr>
        <p:spPr>
          <a:xfrm>
            <a:off x="8754663" y="1174920"/>
            <a:ext cx="1586055" cy="598589"/>
          </a:xfrm>
          <a:prstGeom prst="rect">
            <a:avLst/>
          </a:prstGeom>
          <a:noFill/>
          <a:ln>
            <a:noFill/>
          </a:ln>
        </p:spPr>
        <p:txBody>
          <a:bodyPr wrap="square" tIns="144000" bIns="144000">
            <a:spAutoFit/>
          </a:bodyPr>
          <a:lstStyle/>
          <a:p>
            <a:pPr>
              <a:spcAft>
                <a:spcPts val="1800"/>
              </a:spcAft>
            </a:pPr>
            <a:r>
              <a:rPr lang="en-US" sz="2000">
                <a:solidFill>
                  <a:schemeClr val="bg1"/>
                </a:solidFill>
                <a:latin typeface="Montserrat SemiBold" panose="00000700000000000000" pitchFamily="2" charset="0"/>
              </a:rPr>
              <a:t>Skills</a:t>
            </a:r>
          </a:p>
        </p:txBody>
      </p:sp>
      <p:sp>
        <p:nvSpPr>
          <p:cNvPr id="20" name="TextBox 19">
            <a:extLst>
              <a:ext uri="{FF2B5EF4-FFF2-40B4-BE49-F238E27FC236}">
                <a16:creationId xmlns:a16="http://schemas.microsoft.com/office/drawing/2014/main" id="{BD5831A5-CB3C-B256-8988-17A114442CA6}"/>
              </a:ext>
            </a:extLst>
          </p:cNvPr>
          <p:cNvSpPr txBox="1"/>
          <p:nvPr/>
        </p:nvSpPr>
        <p:spPr>
          <a:xfrm>
            <a:off x="8655599" y="1677397"/>
            <a:ext cx="2963120" cy="3463308"/>
          </a:xfrm>
          <a:custGeom>
            <a:avLst/>
            <a:gdLst>
              <a:gd name="connsiteX0" fmla="*/ 0 w 2963120"/>
              <a:gd name="connsiteY0" fmla="*/ 0 h 3463308"/>
              <a:gd name="connsiteX1" fmla="*/ 2963117 w 2963120"/>
              <a:gd name="connsiteY1" fmla="*/ 0 h 3463308"/>
              <a:gd name="connsiteX2" fmla="*/ 2963117 w 2963120"/>
              <a:gd name="connsiteY2" fmla="*/ 112851 h 3463308"/>
              <a:gd name="connsiteX3" fmla="*/ 2963120 w 2963120"/>
              <a:gd name="connsiteY3" fmla="*/ 112866 h 3463308"/>
              <a:gd name="connsiteX4" fmla="*/ 2963120 w 2963120"/>
              <a:gd name="connsiteY4" fmla="*/ 3350443 h 3463308"/>
              <a:gd name="connsiteX5" fmla="*/ 2850255 w 2963120"/>
              <a:gd name="connsiteY5" fmla="*/ 3463308 h 3463308"/>
              <a:gd name="connsiteX6" fmla="*/ 112867 w 2963120"/>
              <a:gd name="connsiteY6" fmla="*/ 3463308 h 3463308"/>
              <a:gd name="connsiteX7" fmla="*/ 2 w 2963120"/>
              <a:gd name="connsiteY7" fmla="*/ 3350443 h 3463308"/>
              <a:gd name="connsiteX8" fmla="*/ 2 w 2963120"/>
              <a:gd name="connsiteY8" fmla="*/ 567811 h 3463308"/>
              <a:gd name="connsiteX9" fmla="*/ 0 w 2963120"/>
              <a:gd name="connsiteY9" fmla="*/ 567811 h 346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3120" h="3463308">
                <a:moveTo>
                  <a:pt x="0" y="0"/>
                </a:moveTo>
                <a:lnTo>
                  <a:pt x="2963117" y="0"/>
                </a:lnTo>
                <a:lnTo>
                  <a:pt x="2963117" y="112851"/>
                </a:lnTo>
                <a:lnTo>
                  <a:pt x="2963120" y="112866"/>
                </a:lnTo>
                <a:lnTo>
                  <a:pt x="2963120" y="3350443"/>
                </a:lnTo>
                <a:cubicBezTo>
                  <a:pt x="2963120" y="3412777"/>
                  <a:pt x="2912589" y="3463308"/>
                  <a:pt x="2850255" y="3463308"/>
                </a:cubicBezTo>
                <a:lnTo>
                  <a:pt x="112867" y="3463308"/>
                </a:lnTo>
                <a:cubicBezTo>
                  <a:pt x="50533" y="3463308"/>
                  <a:pt x="2" y="3412777"/>
                  <a:pt x="2" y="3350443"/>
                </a:cubicBezTo>
                <a:lnTo>
                  <a:pt x="2" y="567811"/>
                </a:lnTo>
                <a:lnTo>
                  <a:pt x="0" y="567811"/>
                </a:lnTo>
                <a:close/>
              </a:path>
            </a:pathLst>
          </a:custGeom>
          <a:solidFill>
            <a:schemeClr val="bg1"/>
          </a:solidFill>
          <a:ln>
            <a:solidFill>
              <a:schemeClr val="accent1"/>
            </a:solidFill>
          </a:ln>
        </p:spPr>
        <p:txBody>
          <a:bodyPr wrap="square" lIns="180000" tIns="180000" bIns="108000">
            <a:noAutofit/>
          </a:bodyPr>
          <a:lstStyle>
            <a:defPPr>
              <a:defRPr lang="en-US"/>
            </a:defPPr>
            <a:lvl1pPr>
              <a:spcAft>
                <a:spcPts val="1200"/>
              </a:spcAft>
              <a:defRPr>
                <a:solidFill>
                  <a:schemeClr val="accent6"/>
                </a:solidFill>
              </a:defRPr>
            </a:lvl1pPr>
          </a:lstStyle>
          <a:p>
            <a:pPr>
              <a:spcAft>
                <a:spcPts val="1200"/>
              </a:spcAft>
            </a:pPr>
            <a:r>
              <a:rPr lang="en-US">
                <a:solidFill>
                  <a:schemeClr val="accent6"/>
                </a:solidFill>
              </a:rPr>
              <a:t>Acknowledgement </a:t>
            </a:r>
            <a:br>
              <a:rPr lang="en-US">
                <a:solidFill>
                  <a:schemeClr val="accent6"/>
                </a:solidFill>
              </a:rPr>
            </a:br>
            <a:r>
              <a:rPr lang="en-US">
                <a:solidFill>
                  <a:schemeClr val="accent6"/>
                </a:solidFill>
              </a:rPr>
              <a:t>and Praise</a:t>
            </a:r>
          </a:p>
          <a:p>
            <a:pPr>
              <a:spcAft>
                <a:spcPts val="1200"/>
              </a:spcAft>
            </a:pPr>
            <a:r>
              <a:rPr lang="en-US">
                <a:solidFill>
                  <a:schemeClr val="accent6"/>
                </a:solidFill>
              </a:rPr>
              <a:t>Circulation</a:t>
            </a:r>
          </a:p>
          <a:p>
            <a:pPr>
              <a:spcAft>
                <a:spcPts val="1200"/>
              </a:spcAft>
            </a:pPr>
            <a:r>
              <a:rPr lang="en-US">
                <a:solidFill>
                  <a:schemeClr val="accent6"/>
                </a:solidFill>
              </a:rPr>
              <a:t>Clear Communication</a:t>
            </a:r>
          </a:p>
          <a:p>
            <a:pPr>
              <a:spcAft>
                <a:spcPts val="1200"/>
              </a:spcAft>
            </a:pPr>
            <a:r>
              <a:rPr lang="en-US">
                <a:solidFill>
                  <a:schemeClr val="accent6"/>
                </a:solidFill>
              </a:rPr>
              <a:t>Deliberate Pause</a:t>
            </a:r>
          </a:p>
          <a:p>
            <a:pPr>
              <a:spcAft>
                <a:spcPts val="1200"/>
              </a:spcAft>
            </a:pPr>
            <a:r>
              <a:rPr lang="en-US">
                <a:solidFill>
                  <a:schemeClr val="accent6"/>
                </a:solidFill>
              </a:rPr>
              <a:t>Non-Verbal Correction</a:t>
            </a:r>
          </a:p>
          <a:p>
            <a:pPr>
              <a:spcAft>
                <a:spcPts val="1200"/>
              </a:spcAft>
            </a:pPr>
            <a:r>
              <a:rPr lang="en-US">
                <a:solidFill>
                  <a:schemeClr val="accent6"/>
                </a:solidFill>
              </a:rPr>
              <a:t>Scanning Your Class</a:t>
            </a:r>
          </a:p>
          <a:p>
            <a:pPr>
              <a:spcAft>
                <a:spcPts val="1200"/>
              </a:spcAft>
            </a:pPr>
            <a:r>
              <a:rPr lang="en-US">
                <a:solidFill>
                  <a:schemeClr val="accent6"/>
                </a:solidFill>
              </a:rPr>
              <a:t>Voice Control</a:t>
            </a:r>
          </a:p>
        </p:txBody>
      </p:sp>
    </p:spTree>
    <p:extLst>
      <p:ext uri="{BB962C8B-B14F-4D97-AF65-F5344CB8AC3E}">
        <p14:creationId xmlns:p14="http://schemas.microsoft.com/office/powerpoint/2010/main" val="1298900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8F1BCD-909D-91E5-631B-B596810F08CF}"/>
              </a:ext>
              <a:ext uri="{C183D7F6-B498-43B3-948B-1728B52AA6E4}">
                <adec:decorative xmlns:adec="http://schemas.microsoft.com/office/drawing/2017/decorative" val="1"/>
              </a:ext>
            </a:extLst>
          </p:cNvPr>
          <p:cNvSpPr/>
          <p:nvPr/>
        </p:nvSpPr>
        <p:spPr>
          <a:xfrm>
            <a:off x="0" y="0"/>
            <a:ext cx="12192000" cy="5959929"/>
          </a:xfrm>
          <a:prstGeom prst="rect">
            <a:avLst/>
          </a:prstGeom>
          <a:solidFill>
            <a:srgbClr val="F2E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descr="Thumbnail cover of AERO's Foundational Classroom Management Resources Handbook.">
            <a:extLst>
              <a:ext uri="{FF2B5EF4-FFF2-40B4-BE49-F238E27FC236}">
                <a16:creationId xmlns:a16="http://schemas.microsoft.com/office/drawing/2014/main" id="{75791819-54DC-450C-4AF5-174E22A59B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2000"/>
                    </a14:imgEffect>
                  </a14:imgLayer>
                </a14:imgProps>
              </a:ext>
            </a:extLst>
          </a:blip>
          <a:stretch>
            <a:fillRect/>
          </a:stretch>
        </p:blipFill>
        <p:spPr>
          <a:xfrm>
            <a:off x="1668589" y="244156"/>
            <a:ext cx="3786421" cy="5340984"/>
          </a:xfrm>
          <a:prstGeom prst="rect">
            <a:avLst/>
          </a:prstGeom>
          <a:ln>
            <a:noFill/>
          </a:ln>
          <a:effectLst>
            <a:outerShdw blurRad="50800" dist="38100" dir="2700000" algn="tl" rotWithShape="0">
              <a:prstClr val="black">
                <a:alpha val="40000"/>
              </a:prstClr>
            </a:outerShdw>
          </a:effectLst>
        </p:spPr>
      </p:pic>
      <p:pic>
        <p:nvPicPr>
          <p:cNvPr id="64" name="Picture 63" descr="QR code icon to access the online handbook">
            <a:extLst>
              <a:ext uri="{FF2B5EF4-FFF2-40B4-BE49-F238E27FC236}">
                <a16:creationId xmlns:a16="http://schemas.microsoft.com/office/drawing/2014/main" id="{9063F1DC-056C-00E8-BA16-DFB4E5CBCAF9}"/>
              </a:ext>
              <a:ext uri="{C183D7F6-B498-43B3-948B-1728B52AA6E4}">
                <adec:decorative xmlns:adec="http://schemas.microsoft.com/office/drawing/2017/decorative" val="0"/>
              </a:ext>
            </a:extLst>
          </p:cNvPr>
          <p:cNvPicPr>
            <a:picLocks noChangeAspect="1"/>
          </p:cNvPicPr>
          <p:nvPr/>
        </p:nvPicPr>
        <p:blipFill>
          <a:blip r:embed="rId5">
            <a:duotone>
              <a:schemeClr val="accent3">
                <a:shade val="45000"/>
                <a:satMod val="135000"/>
              </a:schemeClr>
              <a:prstClr val="white"/>
            </a:duotone>
          </a:blip>
          <a:stretch>
            <a:fillRect/>
          </a:stretch>
        </p:blipFill>
        <p:spPr>
          <a:xfrm>
            <a:off x="7123599" y="1443156"/>
            <a:ext cx="3073614" cy="3073614"/>
          </a:xfrm>
          <a:prstGeom prst="rect">
            <a:avLst/>
          </a:prstGeom>
          <a:solidFill>
            <a:schemeClr val="bg1"/>
          </a:solidFill>
        </p:spPr>
      </p:pic>
      <p:sp>
        <p:nvSpPr>
          <p:cNvPr id="4" name="TextBox 3" descr="Hyperlink to AERO's downloadable resource, 'Foundational classroom management resources handbook'">
            <a:hlinkClick r:id="rId6"/>
            <a:extLst>
              <a:ext uri="{FF2B5EF4-FFF2-40B4-BE49-F238E27FC236}">
                <a16:creationId xmlns:a16="http://schemas.microsoft.com/office/drawing/2014/main" id="{0623AAFB-9663-CF05-F265-673B079C8952}"/>
              </a:ext>
            </a:extLst>
          </p:cNvPr>
          <p:cNvSpPr txBox="1"/>
          <p:nvPr/>
        </p:nvSpPr>
        <p:spPr>
          <a:xfrm>
            <a:off x="2071685" y="6237303"/>
            <a:ext cx="8048630" cy="369332"/>
          </a:xfrm>
          <a:prstGeom prst="rect">
            <a:avLst/>
          </a:prstGeom>
          <a:noFill/>
        </p:spPr>
        <p:txBody>
          <a:bodyPr wrap="square">
            <a:spAutoFit/>
          </a:bodyPr>
          <a:lstStyle/>
          <a:p>
            <a:pPr algn="ctr"/>
            <a:r>
              <a:rPr lang="en-US" sz="1800" b="1" u="sng">
                <a:solidFill>
                  <a:srgbClr val="01838F"/>
                </a:solidFill>
                <a:latin typeface="Montserrat SemiBold" pitchFamily="2" charset="77"/>
                <a:ea typeface="Montserrat Light" charset="0"/>
                <a:cs typeface="Montserrat Light" charset="0"/>
              </a:rPr>
              <a:t>edresearch.edu.au/classroom-management-handbook</a:t>
            </a:r>
            <a:endParaRPr lang="en-US" sz="1800" u="sng">
              <a:solidFill>
                <a:schemeClr val="accent6">
                  <a:lumMod val="90000"/>
                  <a:lumOff val="10000"/>
                </a:schemeClr>
              </a:solidFill>
              <a:latin typeface="Montserrat Medium" panose="00000600000000000000" pitchFamily="2" charset="0"/>
              <a:ea typeface="Montserrat Light" charset="0"/>
              <a:cs typeface="Montserrat Light" charset="0"/>
            </a:endParaRPr>
          </a:p>
        </p:txBody>
      </p:sp>
    </p:spTree>
    <p:extLst>
      <p:ext uri="{BB962C8B-B14F-4D97-AF65-F5344CB8AC3E}">
        <p14:creationId xmlns:p14="http://schemas.microsoft.com/office/powerpoint/2010/main" val="1439049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D2160-B523-53BF-5F50-57D437301D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32279C-25AC-98ED-DA49-A74C76A562F2}"/>
              </a:ext>
            </a:extLst>
          </p:cNvPr>
          <p:cNvSpPr>
            <a:spLocks noGrp="1"/>
          </p:cNvSpPr>
          <p:nvPr>
            <p:ph type="title"/>
          </p:nvPr>
        </p:nvSpPr>
        <p:spPr>
          <a:xfrm>
            <a:off x="612255" y="403210"/>
            <a:ext cx="10922000" cy="760567"/>
          </a:xfrm>
        </p:spPr>
        <p:txBody>
          <a:bodyPr/>
          <a:lstStyle/>
          <a:p>
            <a:r>
              <a:rPr lang="en-AU" dirty="0"/>
              <a:t>Feedback</a:t>
            </a:r>
          </a:p>
        </p:txBody>
      </p:sp>
    </p:spTree>
    <p:extLst>
      <p:ext uri="{BB962C8B-B14F-4D97-AF65-F5344CB8AC3E}">
        <p14:creationId xmlns:p14="http://schemas.microsoft.com/office/powerpoint/2010/main" val="1803422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D2160-B523-53BF-5F50-57D437301D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CA2DC2-1B3F-B960-7122-22023F0FB9DA}"/>
              </a:ext>
            </a:extLst>
          </p:cNvPr>
          <p:cNvSpPr>
            <a:spLocks noGrp="1"/>
          </p:cNvSpPr>
          <p:nvPr>
            <p:ph type="title"/>
          </p:nvPr>
        </p:nvSpPr>
        <p:spPr>
          <a:xfrm>
            <a:off x="612255" y="403210"/>
            <a:ext cx="10922000" cy="760567"/>
          </a:xfrm>
        </p:spPr>
        <p:txBody>
          <a:bodyPr/>
          <a:lstStyle/>
          <a:p>
            <a:r>
              <a:rPr lang="en-AU" dirty="0"/>
              <a:t>References</a:t>
            </a:r>
          </a:p>
        </p:txBody>
      </p:sp>
      <p:sp>
        <p:nvSpPr>
          <p:cNvPr id="7" name="TextBox 6">
            <a:extLst>
              <a:ext uri="{FF2B5EF4-FFF2-40B4-BE49-F238E27FC236}">
                <a16:creationId xmlns:a16="http://schemas.microsoft.com/office/drawing/2014/main" id="{A9BB2839-D3AA-5A36-94C7-380DAD3E4D6C}"/>
              </a:ext>
            </a:extLst>
          </p:cNvPr>
          <p:cNvSpPr txBox="1"/>
          <p:nvPr/>
        </p:nvSpPr>
        <p:spPr>
          <a:xfrm>
            <a:off x="684287" y="1752252"/>
            <a:ext cx="11155288" cy="4524315"/>
          </a:xfrm>
          <a:prstGeom prst="rect">
            <a:avLst/>
          </a:prstGeom>
          <a:noFill/>
        </p:spPr>
        <p:txBody>
          <a:bodyPr wrap="square" lIns="91440" tIns="45720" rIns="91440" bIns="45720" anchor="t">
            <a:spAutoFit/>
          </a:bodyPr>
          <a:lstStyle/>
          <a:p>
            <a:r>
              <a:rPr lang="en-US"/>
              <a:t>Blazar, D., &amp; Pollard, C. (2022). </a:t>
            </a:r>
            <a:r>
              <a:rPr lang="en-US" i="1"/>
              <a:t>Challenges and tradeoffs of “good” teaching: The pursuit of multiple educational outcomes </a:t>
            </a:r>
            <a:r>
              <a:rPr lang="en-US"/>
              <a:t>(</a:t>
            </a:r>
            <a:r>
              <a:rPr lang="en-US" err="1"/>
              <a:t>EdWorkingPaper</a:t>
            </a:r>
            <a:r>
              <a:rPr lang="en-US"/>
              <a:t> 22</a:t>
            </a:r>
            <a:r>
              <a:rPr lang="en-US">
                <a:latin typeface="Times New Roman" panose="02020603050405020304" pitchFamily="18" charset="0"/>
                <a:cs typeface="Times New Roman" panose="02020603050405020304" pitchFamily="18" charset="0"/>
              </a:rPr>
              <a:t>–</a:t>
            </a:r>
            <a:r>
              <a:rPr lang="en-US"/>
              <a:t>591). Annenberg Institute at Brown University. </a:t>
            </a:r>
            <a:r>
              <a:rPr lang="en-US">
                <a:solidFill>
                  <a:srgbClr val="01838F"/>
                </a:solidFill>
                <a:hlinkClick r:id="rId3">
                  <a:extLst>
                    <a:ext uri="{A12FA001-AC4F-418D-AE19-62706E023703}">
                      <ahyp:hlinkClr xmlns:ahyp="http://schemas.microsoft.com/office/drawing/2018/hyperlinkcolor" val="tx"/>
                    </a:ext>
                  </a:extLst>
                </a:hlinkClick>
              </a:rPr>
              <a:t>https://doi.org/10.26300/ajht-4d94</a:t>
            </a:r>
            <a:endParaRPr lang="en-US">
              <a:solidFill>
                <a:srgbClr val="01838F"/>
              </a:solidFill>
            </a:endParaRPr>
          </a:p>
          <a:p>
            <a:endParaRPr lang="en-US"/>
          </a:p>
          <a:p>
            <a:r>
              <a:rPr lang="en-AU" err="1"/>
              <a:t>Evertson</a:t>
            </a:r>
            <a:r>
              <a:rPr lang="en-AU"/>
              <a:t>, C. M., &amp; Weinstein, C. S. (Eds.). (2006). </a:t>
            </a:r>
            <a:r>
              <a:rPr lang="en-AU" i="1"/>
              <a:t>Handbook of classroom management: Research, practice, and contemporary issues</a:t>
            </a:r>
            <a:r>
              <a:rPr lang="en-AU"/>
              <a:t>. Lawrence Erlbaum Associates Publishers.</a:t>
            </a:r>
          </a:p>
          <a:p>
            <a:endParaRPr lang="en-AU"/>
          </a:p>
          <a:p>
            <a:r>
              <a:rPr lang="en-US"/>
              <a:t>Peddie, B., Kelly, M., Greengard, T., Whiting, C., &amp; Richardson, S. (2024). </a:t>
            </a:r>
            <a:r>
              <a:rPr lang="en-US" i="1"/>
              <a:t>Foundational classroom management resources handbook</a:t>
            </a:r>
            <a:r>
              <a:rPr lang="en-US"/>
              <a:t>. Australian Education Research </a:t>
            </a:r>
            <a:r>
              <a:rPr lang="en-US" err="1"/>
              <a:t>Organisation</a:t>
            </a:r>
            <a:r>
              <a:rPr lang="en-US"/>
              <a:t>. </a:t>
            </a:r>
            <a:r>
              <a:rPr lang="en-US">
                <a:solidFill>
                  <a:srgbClr val="01838F"/>
                </a:solidFill>
                <a:hlinkClick r:id="rId4">
                  <a:extLst>
                    <a:ext uri="{A12FA001-AC4F-418D-AE19-62706E023703}">
                      <ahyp:hlinkClr xmlns:ahyp="http://schemas.microsoft.com/office/drawing/2018/hyperlinkcolor" val="tx"/>
                    </a:ext>
                  </a:extLst>
                </a:hlinkClick>
              </a:rPr>
              <a:t>https://www.edresearch.edu.au/guides-resources/practice-resources/foundational-classroom-management-resources-handbook</a:t>
            </a:r>
            <a:endParaRPr lang="en-US">
              <a:solidFill>
                <a:srgbClr val="01838F"/>
              </a:solidFill>
            </a:endParaRPr>
          </a:p>
          <a:p>
            <a:endParaRPr lang="en-US"/>
          </a:p>
          <a:p>
            <a:r>
              <a:rPr lang="en-US"/>
              <a:t>Richardson, S., Kelly, M., Whiting, C. &amp; Peddie, B. (2023). </a:t>
            </a:r>
            <a:r>
              <a:rPr lang="en-US" i="1"/>
              <a:t>Effectively managing classrooms to create safe and supportive learning environments</a:t>
            </a:r>
            <a:r>
              <a:rPr lang="en-US"/>
              <a:t>. Australian Education Research </a:t>
            </a:r>
            <a:r>
              <a:rPr lang="en-US" err="1"/>
              <a:t>Organisation</a:t>
            </a:r>
            <a:r>
              <a:rPr lang="en-US"/>
              <a:t>. </a:t>
            </a:r>
            <a:r>
              <a:rPr lang="en-US">
                <a:solidFill>
                  <a:srgbClr val="01838F"/>
                </a:solidFill>
                <a:hlinkClick r:id="rId5">
                  <a:extLst>
                    <a:ext uri="{A12FA001-AC4F-418D-AE19-62706E023703}">
                      <ahyp:hlinkClr xmlns:ahyp="http://schemas.microsoft.com/office/drawing/2018/hyperlinkcolor" val="tx"/>
                    </a:ext>
                  </a:extLst>
                </a:hlinkClick>
              </a:rPr>
              <a:t>https://www.edresearch.edu.au/research/research-reports/effectively-managing-classrooms-create-safe-and-supportive-learning-environments</a:t>
            </a:r>
            <a:endParaRPr lang="en-US">
              <a:solidFill>
                <a:srgbClr val="01838F"/>
              </a:solidFill>
            </a:endParaRPr>
          </a:p>
        </p:txBody>
      </p:sp>
    </p:spTree>
    <p:extLst>
      <p:ext uri="{BB962C8B-B14F-4D97-AF65-F5344CB8AC3E}">
        <p14:creationId xmlns:p14="http://schemas.microsoft.com/office/powerpoint/2010/main" val="2587356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a:extLst>
            <a:ext uri="{FF2B5EF4-FFF2-40B4-BE49-F238E27FC236}">
              <a16:creationId xmlns:a16="http://schemas.microsoft.com/office/drawing/2014/main" id="{D9244122-C292-8F0E-E6C4-942BC552E12D}"/>
            </a:ext>
          </a:extLst>
        </p:cNvPr>
        <p:cNvGrpSpPr/>
        <p:nvPr/>
      </p:nvGrpSpPr>
      <p:grpSpPr>
        <a:xfrm>
          <a:off x="0" y="0"/>
          <a:ext cx="0" cy="0"/>
          <a:chOff x="0" y="0"/>
          <a:chExt cx="0" cy="0"/>
        </a:xfrm>
      </p:grpSpPr>
      <p:pic>
        <p:nvPicPr>
          <p:cNvPr id="3" name="Picture 2" descr="This is a resource template created by the Australian Education Research Organisation (AERO) to support teachers and school leaders to create safe and supportive learning environments through effective classroom management.&#10;&#10;AERO acknowledges this resource was made possible by funding from the Australian Government Department of Education through the Engaged Classrooms Through Effective Classroom Management Program.&#10;&#10;CC BY 4.0, except for photographs, the organisation’s logo, branding and trademarks, and content or material provided by third parties, where CC BY 4.0 permissions have not been granted. Published September 2024.">
            <a:extLst>
              <a:ext uri="{FF2B5EF4-FFF2-40B4-BE49-F238E27FC236}">
                <a16:creationId xmlns:a16="http://schemas.microsoft.com/office/drawing/2014/main" id="{AE76D825-B065-1FE2-99D1-A990E519B662}"/>
              </a:ext>
            </a:extLst>
          </p:cNvPr>
          <p:cNvPicPr>
            <a:picLocks noChangeAspect="1"/>
          </p:cNvPicPr>
          <p:nvPr/>
        </p:nvPicPr>
        <p:blipFill>
          <a:blip r:embed="rId3"/>
          <a:srcRect/>
          <a:stretch/>
        </p:blipFill>
        <p:spPr>
          <a:xfrm>
            <a:off x="1124" y="-2250"/>
            <a:ext cx="12185753" cy="6860250"/>
          </a:xfrm>
          <a:prstGeom prst="rect">
            <a:avLst/>
          </a:prstGeom>
        </p:spPr>
      </p:pic>
    </p:spTree>
    <p:extLst>
      <p:ext uri="{BB962C8B-B14F-4D97-AF65-F5344CB8AC3E}">
        <p14:creationId xmlns:p14="http://schemas.microsoft.com/office/powerpoint/2010/main" val="409997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p:cNvGrpSpPr/>
        <p:nvPr/>
      </p:nvGrpSpPr>
      <p:grpSpPr>
        <a:xfrm>
          <a:off x="0" y="0"/>
          <a:ext cx="0" cy="0"/>
          <a:chOff x="0" y="0"/>
          <a:chExt cx="0" cy="0"/>
        </a:xfrm>
      </p:grpSpPr>
      <p:pic>
        <p:nvPicPr>
          <p:cNvPr id="18" name="Picture 17" descr="Thumbnail cover of AERO's Foundational Classroom Management Resources Handbook.">
            <a:extLst>
              <a:ext uri="{FF2B5EF4-FFF2-40B4-BE49-F238E27FC236}">
                <a16:creationId xmlns:a16="http://schemas.microsoft.com/office/drawing/2014/main" id="{75791819-54DC-450C-4AF5-174E22A59B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 contrast="2000"/>
                    </a14:imgEffect>
                  </a14:imgLayer>
                </a14:imgProps>
              </a:ext>
            </a:extLst>
          </a:blip>
          <a:stretch>
            <a:fillRect/>
          </a:stretch>
        </p:blipFill>
        <p:spPr>
          <a:xfrm>
            <a:off x="3846903" y="256508"/>
            <a:ext cx="4498193" cy="634498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6964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89E8E9-C520-F02E-AF3C-B489873B7606}"/>
              </a:ext>
            </a:extLst>
          </p:cNvPr>
          <p:cNvSpPr/>
          <p:nvPr/>
        </p:nvSpPr>
        <p:spPr>
          <a:xfrm>
            <a:off x="1939410" y="2445342"/>
            <a:ext cx="8313180" cy="26371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u="none" strike="noStrike" kern="1200" cap="none" spc="0" normalizeH="0" baseline="0" noProof="0" dirty="0">
                <a:ln>
                  <a:noFill/>
                </a:ln>
                <a:solidFill>
                  <a:srgbClr val="FFFFFF"/>
                </a:solidFill>
                <a:effectLst/>
                <a:uLnTx/>
                <a:uFillTx/>
                <a:latin typeface="Montserrat Medium" pitchFamily="2" charset="77"/>
                <a:ea typeface="Lato Bold"/>
                <a:cs typeface="Lato Bold"/>
              </a:rPr>
              <a:t>The Australian Education Research Organisation (AERO) is Australia’s independent education evidence body, established and funded by Commonwealth, state and territory governments.</a:t>
            </a:r>
            <a:endParaRPr lang="en-AU" sz="2800" u="none" strike="noStrike" kern="1200" cap="none" spc="0" normalizeH="0" baseline="0" noProof="0" dirty="0">
              <a:ln>
                <a:noFill/>
              </a:ln>
              <a:solidFill>
                <a:srgbClr val="FFFFFF"/>
              </a:solidFill>
              <a:effectLst/>
              <a:uLnTx/>
              <a:uFillTx/>
              <a:latin typeface="Montserrat Medium" pitchFamily="2" charset="77"/>
              <a:ea typeface="Lato Bold"/>
              <a:cs typeface="Lato Bold"/>
            </a:endParaRPr>
          </a:p>
        </p:txBody>
      </p:sp>
      <p:pic>
        <p:nvPicPr>
          <p:cNvPr id="8" name="Graphic 7">
            <a:extLst>
              <a:ext uri="{FF2B5EF4-FFF2-40B4-BE49-F238E27FC236}">
                <a16:creationId xmlns:a16="http://schemas.microsoft.com/office/drawing/2014/main" id="{03AE7442-775F-D2EE-A121-EBABFD76D24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0187" y="998530"/>
            <a:ext cx="1571625" cy="660083"/>
          </a:xfrm>
          <a:prstGeom prst="rect">
            <a:avLst/>
          </a:prstGeom>
        </p:spPr>
      </p:pic>
    </p:spTree>
    <p:extLst>
      <p:ext uri="{BB962C8B-B14F-4D97-AF65-F5344CB8AC3E}">
        <p14:creationId xmlns:p14="http://schemas.microsoft.com/office/powerpoint/2010/main" val="673125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27BBE-1D08-37EF-6272-85279E8ACE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92AD20-7E3A-3535-DB72-647A773A5A56}"/>
              </a:ext>
            </a:extLst>
          </p:cNvPr>
          <p:cNvSpPr txBox="1">
            <a:spLocks noGrp="1"/>
          </p:cNvSpPr>
          <p:nvPr>
            <p:ph type="title" idx="4294967295"/>
          </p:nvPr>
        </p:nvSpPr>
        <p:spPr>
          <a:xfrm>
            <a:off x="690863" y="2535063"/>
            <a:ext cx="6624339" cy="17878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A model of learning and teaching</a:t>
            </a:r>
            <a:endParaRPr kumimoji="0" lang="en-US" sz="1400" b="0"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pic>
        <p:nvPicPr>
          <p:cNvPr id="4" name="Picture 3" descr="Thumbnail of AERO's Teaching For How Students Learn: A Model of Learning and Teaching">
            <a:extLst>
              <a:ext uri="{FF2B5EF4-FFF2-40B4-BE49-F238E27FC236}">
                <a16:creationId xmlns:a16="http://schemas.microsoft.com/office/drawing/2014/main" id="{CFF0B294-328F-6B1D-E815-F590CCC81862}"/>
              </a:ext>
            </a:extLst>
          </p:cNvPr>
          <p:cNvPicPr>
            <a:picLocks noChangeAspect="1"/>
          </p:cNvPicPr>
          <p:nvPr/>
        </p:nvPicPr>
        <p:blipFill>
          <a:blip r:embed="rId3"/>
          <a:stretch>
            <a:fillRect/>
          </a:stretch>
        </p:blipFill>
        <p:spPr>
          <a:xfrm>
            <a:off x="7835795" y="957276"/>
            <a:ext cx="3494864" cy="4943447"/>
          </a:xfrm>
          <a:prstGeom prst="rect">
            <a:avLst/>
          </a:prstGeom>
          <a:solidFill>
            <a:schemeClr val="bg1"/>
          </a:solidFill>
        </p:spPr>
      </p:pic>
    </p:spTree>
    <p:extLst>
      <p:ext uri="{BB962C8B-B14F-4D97-AF65-F5344CB8AC3E}">
        <p14:creationId xmlns:p14="http://schemas.microsoft.com/office/powerpoint/2010/main" val="3101009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23C8-9C1B-6D3D-B6FA-D381B25056CB}"/>
            </a:ext>
          </a:extLst>
        </p:cNvPr>
        <p:cNvGrpSpPr/>
        <p:nvPr/>
      </p:nvGrpSpPr>
      <p:grpSpPr>
        <a:xfrm>
          <a:off x="0" y="0"/>
          <a:ext cx="0" cy="0"/>
          <a:chOff x="0" y="0"/>
          <a:chExt cx="0" cy="0"/>
        </a:xfrm>
      </p:grpSpPr>
      <p:pic>
        <p:nvPicPr>
          <p:cNvPr id="8" name="Picture 7" descr="A group of kids running in the playground">
            <a:extLst>
              <a:ext uri="{FF2B5EF4-FFF2-40B4-BE49-F238E27FC236}">
                <a16:creationId xmlns:a16="http://schemas.microsoft.com/office/drawing/2014/main" id="{C991F29A-D9B6-8C94-A1A4-ECA0353FD38D}"/>
              </a:ext>
              <a:ext uri="{C183D7F6-B498-43B3-948B-1728B52AA6E4}">
                <adec:decorative xmlns:adec="http://schemas.microsoft.com/office/drawing/2017/decorative" val="0"/>
              </a:ext>
            </a:extLst>
          </p:cNvPr>
          <p:cNvPicPr>
            <a:picLocks noChangeAspect="1"/>
          </p:cNvPicPr>
          <p:nvPr/>
        </p:nvPicPr>
        <p:blipFill rotWithShape="1">
          <a:blip r:embed="rId3"/>
          <a:srcRect l="5910" t="7350" b="13260"/>
          <a:stretch/>
        </p:blipFill>
        <p:spPr>
          <a:xfrm>
            <a:off x="0" y="0"/>
            <a:ext cx="12192000" cy="6858000"/>
          </a:xfrm>
          <a:prstGeom prst="rect">
            <a:avLst/>
          </a:prstGeom>
        </p:spPr>
      </p:pic>
      <p:sp>
        <p:nvSpPr>
          <p:cNvPr id="2" name="TextBox 1">
            <a:extLst>
              <a:ext uri="{FF2B5EF4-FFF2-40B4-BE49-F238E27FC236}">
                <a16:creationId xmlns:a16="http://schemas.microsoft.com/office/drawing/2014/main" id="{BCD4ABE1-3770-3D20-5A74-363ED44CE79A}"/>
              </a:ext>
              <a:ext uri="{C183D7F6-B498-43B3-948B-1728B52AA6E4}">
                <adec:decorative xmlns:adec="http://schemas.microsoft.com/office/drawing/2017/decorative" val="0"/>
              </a:ext>
            </a:extLst>
          </p:cNvPr>
          <p:cNvSpPr txBox="1"/>
          <p:nvPr/>
        </p:nvSpPr>
        <p:spPr>
          <a:xfrm>
            <a:off x="7856621" y="6488856"/>
            <a:ext cx="4260749" cy="261610"/>
          </a:xfrm>
          <a:prstGeom prst="rect">
            <a:avLst/>
          </a:prstGeom>
          <a:noFill/>
        </p:spPr>
        <p:txBody>
          <a:bodyPr wrap="square">
            <a:spAutoFit/>
          </a:bodyPr>
          <a:lstStyle/>
          <a:p>
            <a:pPr algn="r"/>
            <a:r>
              <a:rPr lang="en-AU" sz="1100" dirty="0">
                <a:solidFill>
                  <a:schemeClr val="bg1"/>
                </a:solidFill>
                <a:hlinkClick r:id="rId4" tooltip="https://www.istockphoto.com/portfolio/asiseeit?mediatype=photography"/>
              </a:rPr>
              <a:t>Image credit: iStock.com/</a:t>
            </a:r>
            <a:r>
              <a:rPr lang="en-AU" sz="1100" dirty="0" err="1">
                <a:solidFill>
                  <a:schemeClr val="bg1"/>
                </a:solidFill>
                <a:hlinkClick r:id="rId4" tooltip="https://www.istockphoto.com/portfolio/asiseeit?mediatype=photography"/>
              </a:rPr>
              <a:t>MonkeybusinessImages</a:t>
            </a:r>
            <a:endParaRPr lang="en-AU" sz="1100" dirty="0">
              <a:solidFill>
                <a:schemeClr val="bg1"/>
              </a:solidFill>
            </a:endParaRPr>
          </a:p>
        </p:txBody>
      </p:sp>
    </p:spTree>
    <p:extLst>
      <p:ext uri="{BB962C8B-B14F-4D97-AF65-F5344CB8AC3E}">
        <p14:creationId xmlns:p14="http://schemas.microsoft.com/office/powerpoint/2010/main" val="3379111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AE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34961F-F850-5729-947A-1650A309CD16}"/>
              </a:ext>
              <a:ext uri="{C183D7F6-B498-43B3-948B-1728B52AA6E4}">
                <adec:decorative xmlns:adec="http://schemas.microsoft.com/office/drawing/2017/decorative" val="1"/>
              </a:ext>
            </a:extLst>
          </p:cNvPr>
          <p:cNvSpPr txBox="1">
            <a:spLocks/>
          </p:cNvSpPr>
          <p:nvPr/>
        </p:nvSpPr>
        <p:spPr>
          <a:xfrm>
            <a:off x="1064674" y="1547725"/>
            <a:ext cx="1318545" cy="2048854"/>
          </a:xfrm>
          <a:prstGeom prst="rect">
            <a:avLst/>
          </a:prstGeom>
          <a:ln>
            <a:noFill/>
          </a:ln>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b="1" i="0" kern="1200">
                <a:solidFill>
                  <a:srgbClr val="DDF1F0"/>
                </a:solidFill>
                <a:latin typeface="Montserrat SemiBold" pitchFamily="2" charset="77"/>
                <a:ea typeface="+mj-ea"/>
                <a:cs typeface="+mj-cs"/>
              </a:defRPr>
            </a:lvl1pPr>
          </a:lstStyle>
          <a:p>
            <a:r>
              <a:rPr lang="en-GB" sz="14000" dirty="0">
                <a:solidFill>
                  <a:schemeClr val="accent1"/>
                </a:solidFill>
                <a:latin typeface="Arial" panose="020B0604020202020204" pitchFamily="34" charset="0"/>
                <a:cs typeface="Arial" panose="020B0604020202020204" pitchFamily="34" charset="0"/>
              </a:rPr>
              <a:t>“</a:t>
            </a:r>
          </a:p>
        </p:txBody>
      </p:sp>
      <p:sp>
        <p:nvSpPr>
          <p:cNvPr id="5" name="Title 1">
            <a:extLst>
              <a:ext uri="{FF2B5EF4-FFF2-40B4-BE49-F238E27FC236}">
                <a16:creationId xmlns:a16="http://schemas.microsoft.com/office/drawing/2014/main" id="{34077042-0C95-C590-3BB1-1BA834118017}"/>
              </a:ext>
              <a:ext uri="{C183D7F6-B498-43B3-948B-1728B52AA6E4}">
                <adec:decorative xmlns:adec="http://schemas.microsoft.com/office/drawing/2017/decorative" val="1"/>
              </a:ext>
            </a:extLst>
          </p:cNvPr>
          <p:cNvSpPr txBox="1">
            <a:spLocks/>
          </p:cNvSpPr>
          <p:nvPr/>
        </p:nvSpPr>
        <p:spPr>
          <a:xfrm>
            <a:off x="9965475" y="5023504"/>
            <a:ext cx="1318545" cy="2048854"/>
          </a:xfrm>
          <a:prstGeom prst="rect">
            <a:avLst/>
          </a:prstGeom>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b="1" i="0" kern="1200">
                <a:solidFill>
                  <a:srgbClr val="DDF1F0"/>
                </a:solidFill>
                <a:latin typeface="Montserrat SemiBold" pitchFamily="2" charset="77"/>
                <a:ea typeface="+mj-ea"/>
                <a:cs typeface="+mj-cs"/>
              </a:defRPr>
            </a:lvl1pPr>
          </a:lstStyle>
          <a:p>
            <a:r>
              <a:rPr lang="en-GB" sz="14000">
                <a:solidFill>
                  <a:schemeClr val="accent1"/>
                </a:solidFill>
                <a:latin typeface="Arial" panose="020B0604020202020204" pitchFamily="34" charset="0"/>
                <a:cs typeface="Arial" panose="020B0604020202020204" pitchFamily="34" charset="0"/>
              </a:rPr>
              <a:t>”</a:t>
            </a:r>
          </a:p>
        </p:txBody>
      </p:sp>
      <p:sp>
        <p:nvSpPr>
          <p:cNvPr id="13" name="Title 12">
            <a:extLst>
              <a:ext uri="{FF2B5EF4-FFF2-40B4-BE49-F238E27FC236}">
                <a16:creationId xmlns:a16="http://schemas.microsoft.com/office/drawing/2014/main" id="{A889512A-807F-4006-2DD5-0269FE5DC61F}"/>
              </a:ext>
            </a:extLst>
          </p:cNvPr>
          <p:cNvSpPr>
            <a:spLocks noGrp="1"/>
          </p:cNvSpPr>
          <p:nvPr>
            <p:ph type="title"/>
          </p:nvPr>
        </p:nvSpPr>
        <p:spPr>
          <a:xfrm>
            <a:off x="635000" y="403210"/>
            <a:ext cx="10922000" cy="760567"/>
          </a:xfrm>
        </p:spPr>
        <p:txBody>
          <a:bodyPr>
            <a:normAutofit/>
          </a:bodyPr>
          <a:lstStyle/>
          <a:p>
            <a:r>
              <a:rPr lang="en-US" noProof="0" dirty="0"/>
              <a:t>Classroom management</a:t>
            </a:r>
            <a:endParaRPr lang="en-AU" dirty="0"/>
          </a:p>
        </p:txBody>
      </p:sp>
      <p:sp>
        <p:nvSpPr>
          <p:cNvPr id="6" name="TextBox 5">
            <a:extLst>
              <a:ext uri="{FF2B5EF4-FFF2-40B4-BE49-F238E27FC236}">
                <a16:creationId xmlns:a16="http://schemas.microsoft.com/office/drawing/2014/main" id="{C6954E23-8F27-7159-0B05-2E5D3E7E52A7}"/>
              </a:ext>
            </a:extLst>
          </p:cNvPr>
          <p:cNvSpPr txBox="1"/>
          <p:nvPr/>
        </p:nvSpPr>
        <p:spPr>
          <a:xfrm>
            <a:off x="1208528" y="2744185"/>
            <a:ext cx="9774944" cy="2368212"/>
          </a:xfrm>
          <a:prstGeom prst="rect">
            <a:avLst/>
          </a:prstGeom>
          <a:noFill/>
        </p:spPr>
        <p:txBody>
          <a:bodyPr wrap="square">
            <a:spAutoFit/>
          </a:bodyPr>
          <a:lstStyle/>
          <a:p>
            <a:pPr>
              <a:lnSpc>
                <a:spcPct val="120000"/>
              </a:lnSpc>
              <a:spcAft>
                <a:spcPts val="1800"/>
              </a:spcAft>
              <a:defRPr/>
            </a:pPr>
            <a:r>
              <a:rPr lang="en-US" sz="3200">
                <a:solidFill>
                  <a:srgbClr val="002F5E"/>
                </a:solidFill>
                <a:latin typeface="Montserrat Medium" pitchFamily="2" charset="77"/>
              </a:rPr>
              <a:t>The actions teachers take to create an environment that supports and facilitates both academic and social-emotional learning.</a:t>
            </a:r>
          </a:p>
          <a:p>
            <a:pPr>
              <a:lnSpc>
                <a:spcPct val="120000"/>
              </a:lnSpc>
              <a:spcAft>
                <a:spcPts val="1800"/>
              </a:spcAft>
              <a:defRPr/>
            </a:pPr>
            <a:r>
              <a:rPr lang="en-US" sz="1600" err="1">
                <a:solidFill>
                  <a:schemeClr val="accent1"/>
                </a:solidFill>
              </a:rPr>
              <a:t>Evertson</a:t>
            </a:r>
            <a:r>
              <a:rPr lang="en-US" sz="1600">
                <a:solidFill>
                  <a:schemeClr val="accent1"/>
                </a:solidFill>
              </a:rPr>
              <a:t> &amp; Weinstein (2006) </a:t>
            </a:r>
          </a:p>
        </p:txBody>
      </p:sp>
    </p:spTree>
    <p:extLst>
      <p:ext uri="{BB962C8B-B14F-4D97-AF65-F5344CB8AC3E}">
        <p14:creationId xmlns:p14="http://schemas.microsoft.com/office/powerpoint/2010/main" val="4101254532"/>
      </p:ext>
    </p:extLst>
  </p:cSld>
  <p:clrMapOvr>
    <a:masterClrMapping/>
  </p:clrMapOvr>
</p:sld>
</file>

<file path=ppt/theme/theme1.xml><?xml version="1.0" encoding="utf-8"?>
<a:theme xmlns:a="http://schemas.openxmlformats.org/drawingml/2006/main" name="Master">
  <a:themeElements>
    <a:clrScheme name="Custom 11">
      <a:dk1>
        <a:srgbClr val="002F5E"/>
      </a:dk1>
      <a:lt1>
        <a:srgbClr val="FFFFFF"/>
      </a:lt1>
      <a:dk2>
        <a:srgbClr val="002F5E"/>
      </a:dk2>
      <a:lt2>
        <a:srgbClr val="F2F2F2"/>
      </a:lt2>
      <a:accent1>
        <a:srgbClr val="00838E"/>
      </a:accent1>
      <a:accent2>
        <a:srgbClr val="006E7F"/>
      </a:accent2>
      <a:accent3>
        <a:srgbClr val="004C71"/>
      </a:accent3>
      <a:accent4>
        <a:srgbClr val="00305E"/>
      </a:accent4>
      <a:accent5>
        <a:srgbClr val="252162"/>
      </a:accent5>
      <a:accent6>
        <a:srgbClr val="2C2A2B"/>
      </a:accent6>
      <a:hlink>
        <a:srgbClr val="FFFFFF"/>
      </a:hlink>
      <a:folHlink>
        <a:srgbClr val="FFFFFF"/>
      </a:folHlink>
    </a:clrScheme>
    <a:fontScheme name="Montserrat - Digi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a:defRPr sz="1800" b="0" i="0" spc="0" baseline="0" dirty="0" smtClean="0">
            <a:solidFill>
              <a:schemeClr val="accent1"/>
            </a:solidFill>
            <a:latin typeface="Montserrat Medium" pitchFamily="2" charset="77"/>
          </a:defRPr>
        </a:defPPr>
      </a:lstStyle>
    </a:txDef>
  </a:objectDefaults>
  <a:extraClrSchemeLst/>
  <a:extLst>
    <a:ext uri="{05A4C25C-085E-4340-85A3-A5531E510DB2}">
      <thm15:themeFamily xmlns:thm15="http://schemas.microsoft.com/office/thememl/2012/main" name="Slides for 19_01 v2" id="{93109B55-CE03-45CD-8864-BBD1EF26AA03}" vid="{A75E678B-5B6D-42A9-959F-3B9B7CF7B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1CE0A3F31BBD43B4F7B219C8FC3EC3" ma:contentTypeVersion="15" ma:contentTypeDescription="Create a new document." ma:contentTypeScope="" ma:versionID="465108baa8c1ef21adb78ee0217b5869">
  <xsd:schema xmlns:xsd="http://www.w3.org/2001/XMLSchema" xmlns:xs="http://www.w3.org/2001/XMLSchema" xmlns:p="http://schemas.microsoft.com/office/2006/metadata/properties" xmlns:ns2="a4ed7cb2-0ad0-4fe9-a505-583669489738" xmlns:ns3="3a51f493-9abd-452a-bd46-7a08fa0b3d95" targetNamespace="http://schemas.microsoft.com/office/2006/metadata/properties" ma:root="true" ma:fieldsID="2dcee2795e164fa47d81ce10cb054971" ns2:_="" ns3:_="">
    <xsd:import namespace="a4ed7cb2-0ad0-4fe9-a505-583669489738"/>
    <xsd:import namespace="3a51f493-9abd-452a-bd46-7a08fa0b3d9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ed7cb2-0ad0-4fe9-a505-5836694897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eb2538-67af-4111-9026-bc78ab4e6f5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51f493-9abd-452a-bd46-7a08fa0b3d9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5919e70-5796-4b31-8596-6ffbc3b6f4fd}" ma:internalName="TaxCatchAll" ma:showField="CatchAllData" ma:web="3a51f493-9abd-452a-bd46-7a08fa0b3d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a51f493-9abd-452a-bd46-7a08fa0b3d95" xsi:nil="true"/>
    <lcf76f155ced4ddcb4097134ff3c332f xmlns="a4ed7cb2-0ad0-4fe9-a505-583669489738">
      <Terms xmlns="http://schemas.microsoft.com/office/infopath/2007/PartnerControls"/>
    </lcf76f155ced4ddcb4097134ff3c332f>
    <SharedWithUsers xmlns="3a51f493-9abd-452a-bd46-7a08fa0b3d95">
      <UserInfo>
        <DisplayName>Sarah Richardson</DisplayName>
        <AccountId>13</AccountId>
        <AccountType/>
      </UserInfo>
      <UserInfo>
        <DisplayName>Cate Whiting</DisplayName>
        <AccountId>76</AccountId>
        <AccountType/>
      </UserInfo>
      <UserInfo>
        <DisplayName>Tal Greengard</DisplayName>
        <AccountId>171</AccountId>
        <AccountType/>
      </UserInfo>
      <UserInfo>
        <DisplayName>Clare Spillane</DisplayName>
        <AccountId>1411</AccountId>
        <AccountType/>
      </UserInfo>
      <UserInfo>
        <DisplayName>Annie Hopps</DisplayName>
        <AccountId>885</AccountId>
        <AccountType/>
      </UserInfo>
      <UserInfo>
        <DisplayName>Tam Johnston</DisplayName>
        <AccountId>1044</AccountId>
        <AccountType/>
      </UserInfo>
      <UserInfo>
        <DisplayName>Richard Patterson</DisplayName>
        <AccountId>37</AccountId>
        <AccountType/>
      </UserInfo>
      <UserInfo>
        <DisplayName>Megan Kelly</DisplayName>
        <AccountId>128</AccountId>
        <AccountType/>
      </UserInfo>
      <UserInfo>
        <DisplayName>Ben Peddie</DisplayName>
        <AccountId>86</AccountId>
        <AccountType/>
      </UserInfo>
      <UserInfo>
        <DisplayName>Service Desk AERO</DisplayName>
        <AccountId>1656</AccountId>
        <AccountType/>
      </UserInfo>
      <UserInfo>
        <DisplayName>Media</DisplayName>
        <AccountId>1772</AccountId>
        <AccountType/>
      </UserInfo>
      <UserInfo>
        <DisplayName>Rochelle Ransom</DisplayName>
        <AccountId>231</AccountId>
        <AccountType/>
      </UserInfo>
      <UserInfo>
        <DisplayName>Sarah Clapin</DisplayName>
        <AccountId>1080</AccountId>
        <AccountType/>
      </UserInfo>
      <UserInfo>
        <DisplayName>Ben Heenan</DisplayName>
        <AccountId>1072</AccountId>
        <AccountType/>
      </UserInfo>
      <UserInfo>
        <DisplayName>Toni Delany-Crowe</DisplayName>
        <AccountId>144</AccountId>
        <AccountType/>
      </UserInfo>
      <UserInfo>
        <DisplayName>Adam Inder</DisplayName>
        <AccountId>103</AccountId>
        <AccountType/>
      </UserInfo>
      <UserInfo>
        <DisplayName>Christine Jackson</DisplayName>
        <AccountId>65</AccountId>
        <AccountType/>
      </UserInfo>
      <UserInfo>
        <DisplayName>Nuella Flynn</DisplayName>
        <AccountId>22</AccountId>
        <AccountType/>
      </UserInfo>
      <UserInfo>
        <DisplayName>Sarah Hayter</DisplayName>
        <AccountId>1368</AccountId>
        <AccountType/>
      </UserInfo>
      <UserInfo>
        <DisplayName>Publishing</DisplayName>
        <AccountId>1719</AccountId>
        <AccountType/>
      </UserInfo>
      <UserInfo>
        <DisplayName>Shivali Nayak</DisplayName>
        <AccountId>1021</AccountId>
        <AccountType/>
      </UserInfo>
      <UserInfo>
        <DisplayName>First Nations</DisplayName>
        <AccountId>1723</AccountId>
        <AccountType/>
      </UserInfo>
      <UserInfo>
        <DisplayName>Sally Cooper</DisplayName>
        <AccountId>155</AccountId>
        <AccountType/>
      </UserInfo>
      <UserInfo>
        <DisplayName>Helen Carmody</DisplayName>
        <AccountId>1775</AccountId>
        <AccountType/>
      </UserInfo>
      <UserInfo>
        <DisplayName>Rachel Elphick</DisplayName>
        <AccountId>341</AccountId>
        <AccountType/>
      </UserInfo>
      <UserInfo>
        <DisplayName>Kathryn Martin-Anderson</DisplayName>
        <AccountId>114</AccountId>
        <AccountType/>
      </UserInfo>
      <UserInfo>
        <DisplayName>Jessica Brosnan</DisplayName>
        <AccountId>112</AccountId>
        <AccountType/>
      </UserInfo>
      <UserInfo>
        <DisplayName>Hannah Matthews</DisplayName>
        <AccountId>1310</AccountId>
        <AccountType/>
      </UserInfo>
      <UserInfo>
        <DisplayName>Shani Prendergast</DisplayName>
        <AccountId>21</AccountId>
        <AccountType/>
      </UserInfo>
      <UserInfo>
        <DisplayName>Samara Rowling</DisplayName>
        <AccountId>316</AccountId>
        <AccountType/>
      </UserInfo>
      <UserInfo>
        <DisplayName>Anita Cheung</DisplayName>
        <AccountId>1825</AccountId>
        <AccountType/>
      </UserInfo>
      <UserInfo>
        <DisplayName>Cynthia How</DisplayName>
        <AccountId>113</AccountId>
        <AccountType/>
      </UserInfo>
    </SharedWithUsers>
  </documentManagement>
</p:properties>
</file>

<file path=customXml/itemProps1.xml><?xml version="1.0" encoding="utf-8"?>
<ds:datastoreItem xmlns:ds="http://schemas.openxmlformats.org/officeDocument/2006/customXml" ds:itemID="{713873CF-5A7C-4A03-BB2B-B3AE78E7827D}">
  <ds:schemaRefs>
    <ds:schemaRef ds:uri="3a51f493-9abd-452a-bd46-7a08fa0b3d95"/>
    <ds:schemaRef ds:uri="a4ed7cb2-0ad0-4fe9-a505-5836694897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88FDA1F2-1DF8-4A8A-9A9C-3B648A0F5D51}">
  <ds:schemaRefs>
    <ds:schemaRef ds:uri="http://schemas.microsoft.com/sharepoint/v3/contenttype/forms"/>
  </ds:schemaRefs>
</ds:datastoreItem>
</file>

<file path=customXml/itemProps3.xml><?xml version="1.0" encoding="utf-8"?>
<ds:datastoreItem xmlns:ds="http://schemas.openxmlformats.org/officeDocument/2006/customXml" ds:itemID="{16A1D253-D03F-4970-8ACB-343DE40555E0}">
  <ds:schemaRefs>
    <ds:schemaRef ds:uri="3a51f493-9abd-452a-bd46-7a08fa0b3d95"/>
    <ds:schemaRef ds:uri="a4ed7cb2-0ad0-4fe9-a505-5836694897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Slides for 19_01 v4</Template>
  <TotalTime>45</TotalTime>
  <Words>7065</Words>
  <Application>Microsoft Office PowerPoint</Application>
  <PresentationFormat>Widescreen</PresentationFormat>
  <Paragraphs>684</Paragraphs>
  <Slides>48</Slides>
  <Notes>48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48</vt:i4>
      </vt:variant>
    </vt:vector>
  </HeadingPairs>
  <TitlesOfParts>
    <vt:vector size="63" baseType="lpstr">
      <vt:lpstr>Symbol</vt:lpstr>
      <vt:lpstr>Wingdings</vt:lpstr>
      <vt:lpstr>Segoe UI</vt:lpstr>
      <vt:lpstr>Helvetica</vt:lpstr>
      <vt:lpstr>Calibri</vt:lpstr>
      <vt:lpstr>Montserrat</vt:lpstr>
      <vt:lpstr>Lato Bold</vt:lpstr>
      <vt:lpstr>Montserrat Medium</vt:lpstr>
      <vt:lpstr>Montserrat SemiBold</vt:lpstr>
      <vt:lpstr>Arial,Sans-Serif</vt:lpstr>
      <vt:lpstr>Aptos</vt:lpstr>
      <vt:lpstr>Arial</vt:lpstr>
      <vt:lpstr>Courier New</vt:lpstr>
      <vt:lpstr>Times New Roman</vt:lpstr>
      <vt:lpstr>Master</vt:lpstr>
      <vt:lpstr>Before using this slide deck, please read AERO's practice resource, A Whole School Approach to Classroom Management: Facilitation Guide, and follow the instructions for preparing this slide deck.</vt:lpstr>
      <vt:lpstr>Evidence-based approaches for effective classroom management</vt:lpstr>
      <vt:lpstr>Acknowledgement of Country</vt:lpstr>
      <vt:lpstr>Purpose of this session</vt:lpstr>
      <vt:lpstr>PowerPoint Presentation</vt:lpstr>
      <vt:lpstr>PowerPoint Presentation</vt:lpstr>
      <vt:lpstr>A model of learning and teaching</vt:lpstr>
      <vt:lpstr>PowerPoint Presentation</vt:lpstr>
      <vt:lpstr>Classroom management</vt:lpstr>
      <vt:lpstr>Reflection</vt:lpstr>
      <vt:lpstr>Proactive and preventative approaches</vt:lpstr>
      <vt:lpstr>Positive teacher–student relationships</vt:lpstr>
      <vt:lpstr>Relationships take time</vt:lpstr>
      <vt:lpstr>Building positive connections with all students</vt:lpstr>
      <vt:lpstr>Reflection</vt:lpstr>
      <vt:lpstr>Proactive and preventative approaches</vt:lpstr>
      <vt:lpstr>High expectations, routines and rules</vt:lpstr>
      <vt:lpstr>High expectations, routines and rules</vt:lpstr>
      <vt:lpstr>High expectations for student behaviour</vt:lpstr>
      <vt:lpstr>Reflection</vt:lpstr>
      <vt:lpstr>Reflection</vt:lpstr>
      <vt:lpstr>High expectations in routines</vt:lpstr>
      <vt:lpstr>Routines are sequences of recurring tasks or actions that are taught and practised to become automatic.</vt:lpstr>
      <vt:lpstr>Routines</vt:lpstr>
      <vt:lpstr>Rules</vt:lpstr>
      <vt:lpstr>Rules</vt:lpstr>
      <vt:lpstr>Scenario reflection </vt:lpstr>
      <vt:lpstr>Explicitly teaching an expectation, routine or rule</vt:lpstr>
      <vt:lpstr>Proactive and preventative approaches</vt:lpstr>
      <vt:lpstr>Classroom management skills</vt:lpstr>
      <vt:lpstr>Classroom management skills</vt:lpstr>
      <vt:lpstr>Classroom management skills</vt:lpstr>
      <vt:lpstr>Classroom management skills</vt:lpstr>
      <vt:lpstr>Classroom management skills</vt:lpstr>
      <vt:lpstr>Classroom management skills</vt:lpstr>
      <vt:lpstr>Proactive and preventative approaches</vt:lpstr>
      <vt:lpstr>Planning for classroom management</vt:lpstr>
      <vt:lpstr>Questions</vt:lpstr>
      <vt:lpstr>Responding to disengaged and disruptive behaviour </vt:lpstr>
      <vt:lpstr>Responding to disengaged and disruptive behaviour </vt:lpstr>
      <vt:lpstr>Responding to disengaged and disruptive behaviour </vt:lpstr>
      <vt:lpstr>Responding to disengaged and disruptive behaviour </vt:lpstr>
      <vt:lpstr>Responding to disengaged and disruptive behaviour </vt:lpstr>
      <vt:lpstr>Classroom management</vt:lpstr>
      <vt:lpstr>PowerPoint Presentation</vt:lpstr>
      <vt:lpstr>Feedback</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Cate Whiting</dc:creator>
  <cp:lastModifiedBy>Cynthia Hung</cp:lastModifiedBy>
  <cp:revision>1</cp:revision>
  <cp:lastPrinted>2024-06-05T06:03:33Z</cp:lastPrinted>
  <dcterms:created xsi:type="dcterms:W3CDTF">2024-01-17T05:51:14Z</dcterms:created>
  <dcterms:modified xsi:type="dcterms:W3CDTF">2024-08-26T01:56:50Z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0x010100211CE0A3F31BBD43B4F7B219C8FC3EC3</vt:lpwstr>
  </property>
  <property fmtid="{D5CDD505-2E9C-101B-9397-08002B2CF9AE}" pid="3" name="MediaServiceImageTags">
    <vt:lpwstr/>
  </property>
</Properties>
</file>